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7" r:id="rId3"/>
    <p:sldId id="267" r:id="rId4"/>
    <p:sldId id="259" r:id="rId5"/>
    <p:sldId id="269" r:id="rId6"/>
    <p:sldId id="268" r:id="rId7"/>
    <p:sldId id="272" r:id="rId8"/>
    <p:sldId id="270" r:id="rId9"/>
    <p:sldId id="271" r:id="rId10"/>
    <p:sldId id="294" r:id="rId11"/>
    <p:sldId id="260" r:id="rId12"/>
    <p:sldId id="273" r:id="rId13"/>
    <p:sldId id="274" r:id="rId14"/>
    <p:sldId id="275" r:id="rId15"/>
    <p:sldId id="276" r:id="rId16"/>
    <p:sldId id="277" r:id="rId17"/>
    <p:sldId id="278" r:id="rId18"/>
    <p:sldId id="263" r:id="rId19"/>
    <p:sldId id="279" r:id="rId20"/>
    <p:sldId id="280" r:id="rId21"/>
    <p:sldId id="281" r:id="rId22"/>
    <p:sldId id="282" r:id="rId23"/>
    <p:sldId id="283" r:id="rId24"/>
    <p:sldId id="284" r:id="rId25"/>
    <p:sldId id="261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62" r:id="rId35"/>
    <p:sldId id="293" r:id="rId36"/>
    <p:sldId id="266" r:id="rId37"/>
    <p:sldId id="264" r:id="rId38"/>
    <p:sldId id="2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9"/>
    <p:restoredTop sz="94689"/>
  </p:normalViewPr>
  <p:slideViewPr>
    <p:cSldViewPr snapToGrid="0" snapToObjects="1">
      <p:cViewPr>
        <p:scale>
          <a:sx n="114" d="100"/>
          <a:sy n="114" d="100"/>
        </p:scale>
        <p:origin x="8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66C6D-F8F0-469A-A88C-E1639C98DFA9}" type="doc">
      <dgm:prSet loTypeId="urn:microsoft.com/office/officeart/2005/8/layout/hierarchy1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E96FA13-FDBB-4C15-9A44-A993BF1634C6}">
      <dgm:prSet/>
      <dgm:spPr/>
      <dgm:t>
        <a:bodyPr/>
        <a:lstStyle/>
        <a:p>
          <a:r>
            <a:rPr lang="en-US" dirty="0"/>
            <a:t>Remove any rows with text and title both missing</a:t>
          </a:r>
        </a:p>
      </dgm:t>
    </dgm:pt>
    <dgm:pt modelId="{A3B407A4-1D58-4A42-BFFD-95E41A17A3E7}" type="parTrans" cxnId="{2FBA2D06-5DCE-426F-A716-5E7DA9ED93E2}">
      <dgm:prSet/>
      <dgm:spPr/>
      <dgm:t>
        <a:bodyPr/>
        <a:lstStyle/>
        <a:p>
          <a:endParaRPr lang="en-US"/>
        </a:p>
      </dgm:t>
    </dgm:pt>
    <dgm:pt modelId="{BB1A18D5-88E6-463B-8F28-386F17280977}" type="sibTrans" cxnId="{2FBA2D06-5DCE-426F-A716-5E7DA9ED93E2}">
      <dgm:prSet/>
      <dgm:spPr/>
      <dgm:t>
        <a:bodyPr/>
        <a:lstStyle/>
        <a:p>
          <a:endParaRPr lang="en-US"/>
        </a:p>
      </dgm:t>
    </dgm:pt>
    <dgm:pt modelId="{A9D3E1D8-657F-4A7D-9708-1A7DFF2C0807}">
      <dgm:prSet/>
      <dgm:spPr/>
      <dgm:t>
        <a:bodyPr/>
        <a:lstStyle/>
        <a:p>
          <a:r>
            <a:rPr lang="en-US" dirty="0"/>
            <a:t>Remove any punctuations, Convert to lower case </a:t>
          </a:r>
        </a:p>
      </dgm:t>
    </dgm:pt>
    <dgm:pt modelId="{28B84BB6-8E8A-45B1-8DC2-17742E09D9B6}" type="parTrans" cxnId="{25B81E44-0892-48C6-BB55-4D55E612B19C}">
      <dgm:prSet/>
      <dgm:spPr/>
      <dgm:t>
        <a:bodyPr/>
        <a:lstStyle/>
        <a:p>
          <a:endParaRPr lang="en-US"/>
        </a:p>
      </dgm:t>
    </dgm:pt>
    <dgm:pt modelId="{38BCC697-B20E-4450-9DFC-423695FEA1BF}" type="sibTrans" cxnId="{25B81E44-0892-48C6-BB55-4D55E612B19C}">
      <dgm:prSet/>
      <dgm:spPr/>
      <dgm:t>
        <a:bodyPr/>
        <a:lstStyle/>
        <a:p>
          <a:endParaRPr lang="en-US"/>
        </a:p>
      </dgm:t>
    </dgm:pt>
    <dgm:pt modelId="{48F3EF83-62B3-4368-823E-82C28F3A81E0}">
      <dgm:prSet/>
      <dgm:spPr/>
      <dgm:t>
        <a:bodyPr/>
        <a:lstStyle/>
        <a:p>
          <a:r>
            <a:rPr lang="en-US" dirty="0"/>
            <a:t>Tokenization into bag-of-words</a:t>
          </a:r>
        </a:p>
      </dgm:t>
    </dgm:pt>
    <dgm:pt modelId="{EBC28B7E-F72E-4F98-9BBB-7DD4315196E1}" type="parTrans" cxnId="{27493E16-06DA-4F49-9D21-7FC119087BE3}">
      <dgm:prSet/>
      <dgm:spPr/>
      <dgm:t>
        <a:bodyPr/>
        <a:lstStyle/>
        <a:p>
          <a:endParaRPr lang="en-US"/>
        </a:p>
      </dgm:t>
    </dgm:pt>
    <dgm:pt modelId="{A83D445D-5FD0-4AFF-BBBD-050B05062972}" type="sibTrans" cxnId="{27493E16-06DA-4F49-9D21-7FC119087BE3}">
      <dgm:prSet/>
      <dgm:spPr/>
      <dgm:t>
        <a:bodyPr/>
        <a:lstStyle/>
        <a:p>
          <a:endParaRPr lang="en-US"/>
        </a:p>
      </dgm:t>
    </dgm:pt>
    <dgm:pt modelId="{123D2B36-1282-49F4-9B3F-6C4210ABCEBD}">
      <dgm:prSet/>
      <dgm:spPr/>
      <dgm:t>
        <a:bodyPr/>
        <a:lstStyle/>
        <a:p>
          <a:r>
            <a:rPr lang="en-US" dirty="0"/>
            <a:t>Stop words and small words removal</a:t>
          </a:r>
        </a:p>
      </dgm:t>
    </dgm:pt>
    <dgm:pt modelId="{1EB92634-1F54-4B9C-9AB8-6FC676F9C9B1}" type="parTrans" cxnId="{B37AD5D9-BF5F-44B2-A375-3FA2CEF8E336}">
      <dgm:prSet/>
      <dgm:spPr/>
      <dgm:t>
        <a:bodyPr/>
        <a:lstStyle/>
        <a:p>
          <a:endParaRPr lang="en-US"/>
        </a:p>
      </dgm:t>
    </dgm:pt>
    <dgm:pt modelId="{0D6D4593-B3BD-4CC2-A7C9-76340469B1CF}" type="sibTrans" cxnId="{B37AD5D9-BF5F-44B2-A375-3FA2CEF8E336}">
      <dgm:prSet/>
      <dgm:spPr/>
      <dgm:t>
        <a:bodyPr/>
        <a:lstStyle/>
        <a:p>
          <a:endParaRPr lang="en-US"/>
        </a:p>
      </dgm:t>
    </dgm:pt>
    <dgm:pt modelId="{72108707-9E48-7940-9912-5E41F9580262}">
      <dgm:prSet/>
      <dgm:spPr/>
      <dgm:t>
        <a:bodyPr/>
        <a:lstStyle/>
        <a:p>
          <a:r>
            <a:rPr lang="en-US" dirty="0"/>
            <a:t>Lemmatization</a:t>
          </a:r>
        </a:p>
      </dgm:t>
    </dgm:pt>
    <dgm:pt modelId="{07813D93-A0A4-F343-9C7C-85CEC38B1B77}" type="parTrans" cxnId="{E59B5F59-04C5-EA46-8DC2-DA81873B2C9B}">
      <dgm:prSet/>
      <dgm:spPr/>
      <dgm:t>
        <a:bodyPr/>
        <a:lstStyle/>
        <a:p>
          <a:endParaRPr lang="en-US"/>
        </a:p>
      </dgm:t>
    </dgm:pt>
    <dgm:pt modelId="{8410F009-B805-DF42-A3FB-B029D180C3FB}" type="sibTrans" cxnId="{E59B5F59-04C5-EA46-8DC2-DA81873B2C9B}">
      <dgm:prSet/>
      <dgm:spPr/>
      <dgm:t>
        <a:bodyPr/>
        <a:lstStyle/>
        <a:p>
          <a:endParaRPr lang="en-US"/>
        </a:p>
      </dgm:t>
    </dgm:pt>
    <dgm:pt modelId="{8DBC898D-A126-774E-9CF5-D9FB7B991B66}" type="pres">
      <dgm:prSet presAssocID="{7C866C6D-F8F0-469A-A88C-E1639C98DFA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D43DE53-9178-694A-8A9C-1889A44B3770}" type="pres">
      <dgm:prSet presAssocID="{FE96FA13-FDBB-4C15-9A44-A993BF1634C6}" presName="hierRoot1" presStyleCnt="0"/>
      <dgm:spPr/>
    </dgm:pt>
    <dgm:pt modelId="{9B6BA3BC-F7B2-1C48-A119-070AF79CFC43}" type="pres">
      <dgm:prSet presAssocID="{FE96FA13-FDBB-4C15-9A44-A993BF1634C6}" presName="composite" presStyleCnt="0"/>
      <dgm:spPr/>
    </dgm:pt>
    <dgm:pt modelId="{CC3AEE67-C95C-DF4B-83E9-DB43FCDD2E48}" type="pres">
      <dgm:prSet presAssocID="{FE96FA13-FDBB-4C15-9A44-A993BF1634C6}" presName="background" presStyleLbl="node0" presStyleIdx="0" presStyleCnt="5"/>
      <dgm:spPr/>
    </dgm:pt>
    <dgm:pt modelId="{39E07F31-5CDD-B446-8E0C-507EEECEDD7B}" type="pres">
      <dgm:prSet presAssocID="{FE96FA13-FDBB-4C15-9A44-A993BF1634C6}" presName="text" presStyleLbl="fgAcc0" presStyleIdx="0" presStyleCnt="5">
        <dgm:presLayoutVars>
          <dgm:chPref val="3"/>
        </dgm:presLayoutVars>
      </dgm:prSet>
      <dgm:spPr/>
    </dgm:pt>
    <dgm:pt modelId="{4B1A2C21-49F1-0B4E-9F2D-25649D237973}" type="pres">
      <dgm:prSet presAssocID="{FE96FA13-FDBB-4C15-9A44-A993BF1634C6}" presName="hierChild2" presStyleCnt="0"/>
      <dgm:spPr/>
    </dgm:pt>
    <dgm:pt modelId="{300F4C27-D593-2C40-B07A-D9362D8ED4DD}" type="pres">
      <dgm:prSet presAssocID="{A9D3E1D8-657F-4A7D-9708-1A7DFF2C0807}" presName="hierRoot1" presStyleCnt="0"/>
      <dgm:spPr/>
    </dgm:pt>
    <dgm:pt modelId="{5A2A7CDC-7B17-6C43-B650-A157445EC147}" type="pres">
      <dgm:prSet presAssocID="{A9D3E1D8-657F-4A7D-9708-1A7DFF2C0807}" presName="composite" presStyleCnt="0"/>
      <dgm:spPr/>
    </dgm:pt>
    <dgm:pt modelId="{32048EBA-62E8-0844-A2E5-F6A6334880A4}" type="pres">
      <dgm:prSet presAssocID="{A9D3E1D8-657F-4A7D-9708-1A7DFF2C0807}" presName="background" presStyleLbl="node0" presStyleIdx="1" presStyleCnt="5"/>
      <dgm:spPr/>
    </dgm:pt>
    <dgm:pt modelId="{47B4A0E5-A84E-4B46-BC51-647D2679074A}" type="pres">
      <dgm:prSet presAssocID="{A9D3E1D8-657F-4A7D-9708-1A7DFF2C0807}" presName="text" presStyleLbl="fgAcc0" presStyleIdx="1" presStyleCnt="5">
        <dgm:presLayoutVars>
          <dgm:chPref val="3"/>
        </dgm:presLayoutVars>
      </dgm:prSet>
      <dgm:spPr/>
    </dgm:pt>
    <dgm:pt modelId="{4195A7CD-982D-744D-93F9-0C1B5573D011}" type="pres">
      <dgm:prSet presAssocID="{A9D3E1D8-657F-4A7D-9708-1A7DFF2C0807}" presName="hierChild2" presStyleCnt="0"/>
      <dgm:spPr/>
    </dgm:pt>
    <dgm:pt modelId="{3B2E9234-4BED-5E49-8F5D-847FA2AC7660}" type="pres">
      <dgm:prSet presAssocID="{48F3EF83-62B3-4368-823E-82C28F3A81E0}" presName="hierRoot1" presStyleCnt="0"/>
      <dgm:spPr/>
    </dgm:pt>
    <dgm:pt modelId="{299A2773-B0B4-264E-8FDF-733404A67AB1}" type="pres">
      <dgm:prSet presAssocID="{48F3EF83-62B3-4368-823E-82C28F3A81E0}" presName="composite" presStyleCnt="0"/>
      <dgm:spPr/>
    </dgm:pt>
    <dgm:pt modelId="{8271E49D-9C24-D146-B8FE-8948714EBFC1}" type="pres">
      <dgm:prSet presAssocID="{48F3EF83-62B3-4368-823E-82C28F3A81E0}" presName="background" presStyleLbl="node0" presStyleIdx="2" presStyleCnt="5"/>
      <dgm:spPr/>
    </dgm:pt>
    <dgm:pt modelId="{A517E7E0-8BA6-3247-B515-3962B32228AE}" type="pres">
      <dgm:prSet presAssocID="{48F3EF83-62B3-4368-823E-82C28F3A81E0}" presName="text" presStyleLbl="fgAcc0" presStyleIdx="2" presStyleCnt="5">
        <dgm:presLayoutVars>
          <dgm:chPref val="3"/>
        </dgm:presLayoutVars>
      </dgm:prSet>
      <dgm:spPr/>
    </dgm:pt>
    <dgm:pt modelId="{51E35FA7-8E2E-0E4F-A0D5-A719660DF046}" type="pres">
      <dgm:prSet presAssocID="{48F3EF83-62B3-4368-823E-82C28F3A81E0}" presName="hierChild2" presStyleCnt="0"/>
      <dgm:spPr/>
    </dgm:pt>
    <dgm:pt modelId="{B988D675-DD13-EC46-B4F4-829D8B0B38F7}" type="pres">
      <dgm:prSet presAssocID="{123D2B36-1282-49F4-9B3F-6C4210ABCEBD}" presName="hierRoot1" presStyleCnt="0"/>
      <dgm:spPr/>
    </dgm:pt>
    <dgm:pt modelId="{7AA25298-6740-2E40-98D0-7CA661ED9E13}" type="pres">
      <dgm:prSet presAssocID="{123D2B36-1282-49F4-9B3F-6C4210ABCEBD}" presName="composite" presStyleCnt="0"/>
      <dgm:spPr/>
    </dgm:pt>
    <dgm:pt modelId="{E42F511B-6692-1D47-A3F2-3D9FA3B610D3}" type="pres">
      <dgm:prSet presAssocID="{123D2B36-1282-49F4-9B3F-6C4210ABCEBD}" presName="background" presStyleLbl="node0" presStyleIdx="3" presStyleCnt="5"/>
      <dgm:spPr/>
    </dgm:pt>
    <dgm:pt modelId="{59412113-6177-2D49-A851-31F96EAC54C1}" type="pres">
      <dgm:prSet presAssocID="{123D2B36-1282-49F4-9B3F-6C4210ABCEBD}" presName="text" presStyleLbl="fgAcc0" presStyleIdx="3" presStyleCnt="5">
        <dgm:presLayoutVars>
          <dgm:chPref val="3"/>
        </dgm:presLayoutVars>
      </dgm:prSet>
      <dgm:spPr/>
    </dgm:pt>
    <dgm:pt modelId="{8405E49D-41EF-E448-BA88-5C8133A772E1}" type="pres">
      <dgm:prSet presAssocID="{123D2B36-1282-49F4-9B3F-6C4210ABCEBD}" presName="hierChild2" presStyleCnt="0"/>
      <dgm:spPr/>
    </dgm:pt>
    <dgm:pt modelId="{94CADAA7-48E0-BC4C-BE9F-0CCDE669B528}" type="pres">
      <dgm:prSet presAssocID="{72108707-9E48-7940-9912-5E41F9580262}" presName="hierRoot1" presStyleCnt="0"/>
      <dgm:spPr/>
    </dgm:pt>
    <dgm:pt modelId="{36517AFE-3F5C-AD4A-B1A2-ECE227DDB0F5}" type="pres">
      <dgm:prSet presAssocID="{72108707-9E48-7940-9912-5E41F9580262}" presName="composite" presStyleCnt="0"/>
      <dgm:spPr/>
    </dgm:pt>
    <dgm:pt modelId="{52FF8475-5C0C-724C-8716-4A2F34369B61}" type="pres">
      <dgm:prSet presAssocID="{72108707-9E48-7940-9912-5E41F9580262}" presName="background" presStyleLbl="node0" presStyleIdx="4" presStyleCnt="5"/>
      <dgm:spPr/>
    </dgm:pt>
    <dgm:pt modelId="{194FA889-D5A5-DF4C-AB7B-2937FC218540}" type="pres">
      <dgm:prSet presAssocID="{72108707-9E48-7940-9912-5E41F9580262}" presName="text" presStyleLbl="fgAcc0" presStyleIdx="4" presStyleCnt="5">
        <dgm:presLayoutVars>
          <dgm:chPref val="3"/>
        </dgm:presLayoutVars>
      </dgm:prSet>
      <dgm:spPr/>
    </dgm:pt>
    <dgm:pt modelId="{4F420523-591D-4E47-9E2D-C900CE98CA14}" type="pres">
      <dgm:prSet presAssocID="{72108707-9E48-7940-9912-5E41F9580262}" presName="hierChild2" presStyleCnt="0"/>
      <dgm:spPr/>
    </dgm:pt>
  </dgm:ptLst>
  <dgm:cxnLst>
    <dgm:cxn modelId="{2FBA2D06-5DCE-426F-A716-5E7DA9ED93E2}" srcId="{7C866C6D-F8F0-469A-A88C-E1639C98DFA9}" destId="{FE96FA13-FDBB-4C15-9A44-A993BF1634C6}" srcOrd="0" destOrd="0" parTransId="{A3B407A4-1D58-4A42-BFFD-95E41A17A3E7}" sibTransId="{BB1A18D5-88E6-463B-8F28-386F17280977}"/>
    <dgm:cxn modelId="{27493E16-06DA-4F49-9D21-7FC119087BE3}" srcId="{7C866C6D-F8F0-469A-A88C-E1639C98DFA9}" destId="{48F3EF83-62B3-4368-823E-82C28F3A81E0}" srcOrd="2" destOrd="0" parTransId="{EBC28B7E-F72E-4F98-9BBB-7DD4315196E1}" sibTransId="{A83D445D-5FD0-4AFF-BBBD-050B05062972}"/>
    <dgm:cxn modelId="{25B81E44-0892-48C6-BB55-4D55E612B19C}" srcId="{7C866C6D-F8F0-469A-A88C-E1639C98DFA9}" destId="{A9D3E1D8-657F-4A7D-9708-1A7DFF2C0807}" srcOrd="1" destOrd="0" parTransId="{28B84BB6-8E8A-45B1-8DC2-17742E09D9B6}" sibTransId="{38BCC697-B20E-4450-9DFC-423695FEA1BF}"/>
    <dgm:cxn modelId="{E59B5F59-04C5-EA46-8DC2-DA81873B2C9B}" srcId="{7C866C6D-F8F0-469A-A88C-E1639C98DFA9}" destId="{72108707-9E48-7940-9912-5E41F9580262}" srcOrd="4" destOrd="0" parTransId="{07813D93-A0A4-F343-9C7C-85CEC38B1B77}" sibTransId="{8410F009-B805-DF42-A3FB-B029D180C3FB}"/>
    <dgm:cxn modelId="{59891867-BE5C-A54C-ACA6-C0FC6E2937AF}" type="presOf" srcId="{72108707-9E48-7940-9912-5E41F9580262}" destId="{194FA889-D5A5-DF4C-AB7B-2937FC218540}" srcOrd="0" destOrd="0" presId="urn:microsoft.com/office/officeart/2005/8/layout/hierarchy1"/>
    <dgm:cxn modelId="{1EFCB2B2-CFB2-2D4B-B1C0-6BD6A278C32A}" type="presOf" srcId="{FE96FA13-FDBB-4C15-9A44-A993BF1634C6}" destId="{39E07F31-5CDD-B446-8E0C-507EEECEDD7B}" srcOrd="0" destOrd="0" presId="urn:microsoft.com/office/officeart/2005/8/layout/hierarchy1"/>
    <dgm:cxn modelId="{92578FC2-1C0E-124B-A635-C952E3B0013B}" type="presOf" srcId="{48F3EF83-62B3-4368-823E-82C28F3A81E0}" destId="{A517E7E0-8BA6-3247-B515-3962B32228AE}" srcOrd="0" destOrd="0" presId="urn:microsoft.com/office/officeart/2005/8/layout/hierarchy1"/>
    <dgm:cxn modelId="{3306B9CB-C24F-E940-B8BD-0249320E7675}" type="presOf" srcId="{7C866C6D-F8F0-469A-A88C-E1639C98DFA9}" destId="{8DBC898D-A126-774E-9CF5-D9FB7B991B66}" srcOrd="0" destOrd="0" presId="urn:microsoft.com/office/officeart/2005/8/layout/hierarchy1"/>
    <dgm:cxn modelId="{FF66F8D7-20DC-164D-BE52-062CC7E52852}" type="presOf" srcId="{A9D3E1D8-657F-4A7D-9708-1A7DFF2C0807}" destId="{47B4A0E5-A84E-4B46-BC51-647D2679074A}" srcOrd="0" destOrd="0" presId="urn:microsoft.com/office/officeart/2005/8/layout/hierarchy1"/>
    <dgm:cxn modelId="{B37AD5D9-BF5F-44B2-A375-3FA2CEF8E336}" srcId="{7C866C6D-F8F0-469A-A88C-E1639C98DFA9}" destId="{123D2B36-1282-49F4-9B3F-6C4210ABCEBD}" srcOrd="3" destOrd="0" parTransId="{1EB92634-1F54-4B9C-9AB8-6FC676F9C9B1}" sibTransId="{0D6D4593-B3BD-4CC2-A7C9-76340469B1CF}"/>
    <dgm:cxn modelId="{CD3505E1-E7EF-3C40-B22B-8A16DBA54C28}" type="presOf" srcId="{123D2B36-1282-49F4-9B3F-6C4210ABCEBD}" destId="{59412113-6177-2D49-A851-31F96EAC54C1}" srcOrd="0" destOrd="0" presId="urn:microsoft.com/office/officeart/2005/8/layout/hierarchy1"/>
    <dgm:cxn modelId="{E029BDA9-73AC-574C-9E92-18815DA51E7D}" type="presParOf" srcId="{8DBC898D-A126-774E-9CF5-D9FB7B991B66}" destId="{1D43DE53-9178-694A-8A9C-1889A44B3770}" srcOrd="0" destOrd="0" presId="urn:microsoft.com/office/officeart/2005/8/layout/hierarchy1"/>
    <dgm:cxn modelId="{A8FE6252-F821-4845-9E58-416087EB94D0}" type="presParOf" srcId="{1D43DE53-9178-694A-8A9C-1889A44B3770}" destId="{9B6BA3BC-F7B2-1C48-A119-070AF79CFC43}" srcOrd="0" destOrd="0" presId="urn:microsoft.com/office/officeart/2005/8/layout/hierarchy1"/>
    <dgm:cxn modelId="{FA0B3502-6CBE-E544-B214-B01D01144F53}" type="presParOf" srcId="{9B6BA3BC-F7B2-1C48-A119-070AF79CFC43}" destId="{CC3AEE67-C95C-DF4B-83E9-DB43FCDD2E48}" srcOrd="0" destOrd="0" presId="urn:microsoft.com/office/officeart/2005/8/layout/hierarchy1"/>
    <dgm:cxn modelId="{C1C6BF0C-11B0-8441-97E6-62E49566798A}" type="presParOf" srcId="{9B6BA3BC-F7B2-1C48-A119-070AF79CFC43}" destId="{39E07F31-5CDD-B446-8E0C-507EEECEDD7B}" srcOrd="1" destOrd="0" presId="urn:microsoft.com/office/officeart/2005/8/layout/hierarchy1"/>
    <dgm:cxn modelId="{B345967F-D665-CD45-BA04-F418CB25CCE6}" type="presParOf" srcId="{1D43DE53-9178-694A-8A9C-1889A44B3770}" destId="{4B1A2C21-49F1-0B4E-9F2D-25649D237973}" srcOrd="1" destOrd="0" presId="urn:microsoft.com/office/officeart/2005/8/layout/hierarchy1"/>
    <dgm:cxn modelId="{27C7E28A-068F-B647-A3FC-9E82528F953C}" type="presParOf" srcId="{8DBC898D-A126-774E-9CF5-D9FB7B991B66}" destId="{300F4C27-D593-2C40-B07A-D9362D8ED4DD}" srcOrd="1" destOrd="0" presId="urn:microsoft.com/office/officeart/2005/8/layout/hierarchy1"/>
    <dgm:cxn modelId="{ED16DD64-E91A-C34F-B336-0B08960D4F40}" type="presParOf" srcId="{300F4C27-D593-2C40-B07A-D9362D8ED4DD}" destId="{5A2A7CDC-7B17-6C43-B650-A157445EC147}" srcOrd="0" destOrd="0" presId="urn:microsoft.com/office/officeart/2005/8/layout/hierarchy1"/>
    <dgm:cxn modelId="{6F45FECC-A733-BD4D-A4B4-C23C41AB2970}" type="presParOf" srcId="{5A2A7CDC-7B17-6C43-B650-A157445EC147}" destId="{32048EBA-62E8-0844-A2E5-F6A6334880A4}" srcOrd="0" destOrd="0" presId="urn:microsoft.com/office/officeart/2005/8/layout/hierarchy1"/>
    <dgm:cxn modelId="{2EB81F01-3D8F-9141-ABBB-82E9C7701D41}" type="presParOf" srcId="{5A2A7CDC-7B17-6C43-B650-A157445EC147}" destId="{47B4A0E5-A84E-4B46-BC51-647D2679074A}" srcOrd="1" destOrd="0" presId="urn:microsoft.com/office/officeart/2005/8/layout/hierarchy1"/>
    <dgm:cxn modelId="{4CA24A03-935E-A34C-B57D-3153E9B68040}" type="presParOf" srcId="{300F4C27-D593-2C40-B07A-D9362D8ED4DD}" destId="{4195A7CD-982D-744D-93F9-0C1B5573D011}" srcOrd="1" destOrd="0" presId="urn:microsoft.com/office/officeart/2005/8/layout/hierarchy1"/>
    <dgm:cxn modelId="{679927AB-1006-804B-9947-8ACB8FDF0F1F}" type="presParOf" srcId="{8DBC898D-A126-774E-9CF5-D9FB7B991B66}" destId="{3B2E9234-4BED-5E49-8F5D-847FA2AC7660}" srcOrd="2" destOrd="0" presId="urn:microsoft.com/office/officeart/2005/8/layout/hierarchy1"/>
    <dgm:cxn modelId="{0B7CDDAD-97AA-794D-87EB-3F5AF2FEBB3C}" type="presParOf" srcId="{3B2E9234-4BED-5E49-8F5D-847FA2AC7660}" destId="{299A2773-B0B4-264E-8FDF-733404A67AB1}" srcOrd="0" destOrd="0" presId="urn:microsoft.com/office/officeart/2005/8/layout/hierarchy1"/>
    <dgm:cxn modelId="{DFAC04B5-B55D-F34C-98A2-634996C6D3BD}" type="presParOf" srcId="{299A2773-B0B4-264E-8FDF-733404A67AB1}" destId="{8271E49D-9C24-D146-B8FE-8948714EBFC1}" srcOrd="0" destOrd="0" presId="urn:microsoft.com/office/officeart/2005/8/layout/hierarchy1"/>
    <dgm:cxn modelId="{1E14EE76-1568-C442-A261-48D6FBBF33D4}" type="presParOf" srcId="{299A2773-B0B4-264E-8FDF-733404A67AB1}" destId="{A517E7E0-8BA6-3247-B515-3962B32228AE}" srcOrd="1" destOrd="0" presId="urn:microsoft.com/office/officeart/2005/8/layout/hierarchy1"/>
    <dgm:cxn modelId="{DB0DD58B-FFA8-7240-A9B5-E549B4AFF0A7}" type="presParOf" srcId="{3B2E9234-4BED-5E49-8F5D-847FA2AC7660}" destId="{51E35FA7-8E2E-0E4F-A0D5-A719660DF046}" srcOrd="1" destOrd="0" presId="urn:microsoft.com/office/officeart/2005/8/layout/hierarchy1"/>
    <dgm:cxn modelId="{BBC32A0E-B8BA-C44C-81BC-358AECA0058C}" type="presParOf" srcId="{8DBC898D-A126-774E-9CF5-D9FB7B991B66}" destId="{B988D675-DD13-EC46-B4F4-829D8B0B38F7}" srcOrd="3" destOrd="0" presId="urn:microsoft.com/office/officeart/2005/8/layout/hierarchy1"/>
    <dgm:cxn modelId="{284E4867-5DDF-444E-9AFD-C0681C382B22}" type="presParOf" srcId="{B988D675-DD13-EC46-B4F4-829D8B0B38F7}" destId="{7AA25298-6740-2E40-98D0-7CA661ED9E13}" srcOrd="0" destOrd="0" presId="urn:microsoft.com/office/officeart/2005/8/layout/hierarchy1"/>
    <dgm:cxn modelId="{92B04A65-E924-3045-971C-27763090420C}" type="presParOf" srcId="{7AA25298-6740-2E40-98D0-7CA661ED9E13}" destId="{E42F511B-6692-1D47-A3F2-3D9FA3B610D3}" srcOrd="0" destOrd="0" presId="urn:microsoft.com/office/officeart/2005/8/layout/hierarchy1"/>
    <dgm:cxn modelId="{01DFA2B8-E971-2B48-BA1B-C8F66C4D7BB2}" type="presParOf" srcId="{7AA25298-6740-2E40-98D0-7CA661ED9E13}" destId="{59412113-6177-2D49-A851-31F96EAC54C1}" srcOrd="1" destOrd="0" presId="urn:microsoft.com/office/officeart/2005/8/layout/hierarchy1"/>
    <dgm:cxn modelId="{2207DFFD-33CF-FA4D-BB8A-AD8032F8205A}" type="presParOf" srcId="{B988D675-DD13-EC46-B4F4-829D8B0B38F7}" destId="{8405E49D-41EF-E448-BA88-5C8133A772E1}" srcOrd="1" destOrd="0" presId="urn:microsoft.com/office/officeart/2005/8/layout/hierarchy1"/>
    <dgm:cxn modelId="{CA31D549-4EC4-834B-AABB-00AF9DED3B4C}" type="presParOf" srcId="{8DBC898D-A126-774E-9CF5-D9FB7B991B66}" destId="{94CADAA7-48E0-BC4C-BE9F-0CCDE669B528}" srcOrd="4" destOrd="0" presId="urn:microsoft.com/office/officeart/2005/8/layout/hierarchy1"/>
    <dgm:cxn modelId="{DFA03AB3-B443-E849-8EB0-478BA519B7E4}" type="presParOf" srcId="{94CADAA7-48E0-BC4C-BE9F-0CCDE669B528}" destId="{36517AFE-3F5C-AD4A-B1A2-ECE227DDB0F5}" srcOrd="0" destOrd="0" presId="urn:microsoft.com/office/officeart/2005/8/layout/hierarchy1"/>
    <dgm:cxn modelId="{BEC8E851-34C9-5F47-B3B6-A5ABC9EBB2E6}" type="presParOf" srcId="{36517AFE-3F5C-AD4A-B1A2-ECE227DDB0F5}" destId="{52FF8475-5C0C-724C-8716-4A2F34369B61}" srcOrd="0" destOrd="0" presId="urn:microsoft.com/office/officeart/2005/8/layout/hierarchy1"/>
    <dgm:cxn modelId="{1204354D-7F8F-374D-B0F3-E70D7957D2FD}" type="presParOf" srcId="{36517AFE-3F5C-AD4A-B1A2-ECE227DDB0F5}" destId="{194FA889-D5A5-DF4C-AB7B-2937FC218540}" srcOrd="1" destOrd="0" presId="urn:microsoft.com/office/officeart/2005/8/layout/hierarchy1"/>
    <dgm:cxn modelId="{8016C1B7-4096-BE42-9362-1AE72C7265D9}" type="presParOf" srcId="{94CADAA7-48E0-BC4C-BE9F-0CCDE669B528}" destId="{4F420523-591D-4E47-9E2D-C900CE98CA1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AEE67-C95C-DF4B-83E9-DB43FCDD2E48}">
      <dsp:nvSpPr>
        <dsp:cNvPr id="0" name=""/>
        <dsp:cNvSpPr/>
      </dsp:nvSpPr>
      <dsp:spPr>
        <a:xfrm>
          <a:off x="2603" y="1398997"/>
          <a:ext cx="1268797" cy="8056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07F31-5CDD-B446-8E0C-507EEECEDD7B}">
      <dsp:nvSpPr>
        <dsp:cNvPr id="0" name=""/>
        <dsp:cNvSpPr/>
      </dsp:nvSpPr>
      <dsp:spPr>
        <a:xfrm>
          <a:off x="143581" y="1532926"/>
          <a:ext cx="1268797" cy="805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Remove any rows with text and title both missing</a:t>
          </a:r>
        </a:p>
      </dsp:txBody>
      <dsp:txXfrm>
        <a:off x="167179" y="1556524"/>
        <a:ext cx="1221601" cy="758490"/>
      </dsp:txXfrm>
    </dsp:sp>
    <dsp:sp modelId="{32048EBA-62E8-0844-A2E5-F6A6334880A4}">
      <dsp:nvSpPr>
        <dsp:cNvPr id="0" name=""/>
        <dsp:cNvSpPr/>
      </dsp:nvSpPr>
      <dsp:spPr>
        <a:xfrm>
          <a:off x="1553356" y="1398997"/>
          <a:ext cx="1268797" cy="8056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4A0E5-A84E-4B46-BC51-647D2679074A}">
      <dsp:nvSpPr>
        <dsp:cNvPr id="0" name=""/>
        <dsp:cNvSpPr/>
      </dsp:nvSpPr>
      <dsp:spPr>
        <a:xfrm>
          <a:off x="1694333" y="1532926"/>
          <a:ext cx="1268797" cy="805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Remove any punctuations, Convert to lower case </a:t>
          </a:r>
        </a:p>
      </dsp:txBody>
      <dsp:txXfrm>
        <a:off x="1717931" y="1556524"/>
        <a:ext cx="1221601" cy="758490"/>
      </dsp:txXfrm>
    </dsp:sp>
    <dsp:sp modelId="{8271E49D-9C24-D146-B8FE-8948714EBFC1}">
      <dsp:nvSpPr>
        <dsp:cNvPr id="0" name=""/>
        <dsp:cNvSpPr/>
      </dsp:nvSpPr>
      <dsp:spPr>
        <a:xfrm>
          <a:off x="3104108" y="1398997"/>
          <a:ext cx="1268797" cy="8056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7E7E0-8BA6-3247-B515-3962B32228AE}">
      <dsp:nvSpPr>
        <dsp:cNvPr id="0" name=""/>
        <dsp:cNvSpPr/>
      </dsp:nvSpPr>
      <dsp:spPr>
        <a:xfrm>
          <a:off x="3245086" y="1532926"/>
          <a:ext cx="1268797" cy="805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Tokenization into bag-of-words</a:t>
          </a:r>
        </a:p>
      </dsp:txBody>
      <dsp:txXfrm>
        <a:off x="3268684" y="1556524"/>
        <a:ext cx="1221601" cy="758490"/>
      </dsp:txXfrm>
    </dsp:sp>
    <dsp:sp modelId="{E42F511B-6692-1D47-A3F2-3D9FA3B610D3}">
      <dsp:nvSpPr>
        <dsp:cNvPr id="0" name=""/>
        <dsp:cNvSpPr/>
      </dsp:nvSpPr>
      <dsp:spPr>
        <a:xfrm>
          <a:off x="4654860" y="1398997"/>
          <a:ext cx="1268797" cy="8056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12113-6177-2D49-A851-31F96EAC54C1}">
      <dsp:nvSpPr>
        <dsp:cNvPr id="0" name=""/>
        <dsp:cNvSpPr/>
      </dsp:nvSpPr>
      <dsp:spPr>
        <a:xfrm>
          <a:off x="4795838" y="1532926"/>
          <a:ext cx="1268797" cy="805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Stop words and small words removal</a:t>
          </a:r>
        </a:p>
      </dsp:txBody>
      <dsp:txXfrm>
        <a:off x="4819436" y="1556524"/>
        <a:ext cx="1221601" cy="758490"/>
      </dsp:txXfrm>
    </dsp:sp>
    <dsp:sp modelId="{52FF8475-5C0C-724C-8716-4A2F34369B61}">
      <dsp:nvSpPr>
        <dsp:cNvPr id="0" name=""/>
        <dsp:cNvSpPr/>
      </dsp:nvSpPr>
      <dsp:spPr>
        <a:xfrm>
          <a:off x="6205613" y="1398997"/>
          <a:ext cx="1268797" cy="8056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A889-D5A5-DF4C-AB7B-2937FC218540}">
      <dsp:nvSpPr>
        <dsp:cNvPr id="0" name=""/>
        <dsp:cNvSpPr/>
      </dsp:nvSpPr>
      <dsp:spPr>
        <a:xfrm>
          <a:off x="6346590" y="1532926"/>
          <a:ext cx="1268797" cy="8056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Lemmatization</a:t>
          </a:r>
        </a:p>
      </dsp:txBody>
      <dsp:txXfrm>
        <a:off x="6370188" y="1556524"/>
        <a:ext cx="1221601" cy="758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34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3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82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52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6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8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266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2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2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653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60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50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hyperlink" Target="https://www.kaggle.com/pinkychauhan/fakenewsclassifierusingnltk-sklearn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machine-learning-classifiers-a5cc4e1b0623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matplotlib.org/tutorials/introductory/pyplot.html" TargetMode="Externa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hyperlink" Target="https://medium.com/datadriveninvestor/python-data-science-getting-started-tutorial-nltk-2d8842fedfdd" TargetMode="External"/><Relationship Id="rId5" Type="http://schemas.openxmlformats.org/officeDocument/2006/relationships/hyperlink" Target="https://scikit-learn.org/stable/user_guide.html" TargetMode="External"/><Relationship Id="rId4" Type="http://schemas.openxmlformats.org/officeDocument/2006/relationships/hyperlink" Target="https://www.kaggle.com/c/fake-news/data" TargetMode="Externa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c/fake-news/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00D2EC1-7382-48B0-966E-5871CED2A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02" b="12293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9" name="Rectangle 24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64BE-26D3-3D49-AF36-C9F4FD5AA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FAKE NEWS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ECE0CC-3145-8C47-9E96-915F4AB64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chemeClr val="bg1"/>
                </a:solidFill>
              </a:rPr>
              <a:t>Pinky Chauhan</a:t>
            </a: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chemeClr val="bg1"/>
                </a:solidFill>
              </a:rPr>
              <a:t>University of Illinois at Urbana-Champaign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Recording Dec 13, 2020 at 4:49:11 PM" descr="Audio Recording Dec 13, 2020 at 4:49:11 PM">
            <a:hlinkClick r:id="" action="ppaction://media"/>
            <a:extLst>
              <a:ext uri="{FF2B5EF4-FFF2-40B4-BE49-F238E27FC236}">
                <a16:creationId xmlns:a16="http://schemas.microsoft.com/office/drawing/2014/main" id="{715C4A74-66BA-A740-A9E6-7575370F9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5926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0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0AAA92A-A78C-3442-B742-A49D45597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6" t="16755" r="12063" b="24307"/>
          <a:stretch/>
        </p:blipFill>
        <p:spPr>
          <a:xfrm>
            <a:off x="1120139" y="1143000"/>
            <a:ext cx="9430041" cy="4263390"/>
          </a:xfrm>
          <a:prstGeom prst="rect">
            <a:avLst/>
          </a:prstGeom>
        </p:spPr>
      </p:pic>
      <p:pic>
        <p:nvPicPr>
          <p:cNvPr id="8" name="Audio Recording Dec 13, 2020 at 5:22:34 PM" descr="Audio Recording Dec 13, 2020 at 5:22:34 PM">
            <a:hlinkClick r:id="" action="ppaction://media"/>
            <a:extLst>
              <a:ext uri="{FF2B5EF4-FFF2-40B4-BE49-F238E27FC236}">
                <a16:creationId xmlns:a16="http://schemas.microsoft.com/office/drawing/2014/main" id="{19EDE2FB-284B-5145-8022-2444D3AF55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6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663E0-32D2-9549-8D2A-DC93E50F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9C66-2898-D645-9D91-31F60312C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01374"/>
            <a:ext cx="10058400" cy="31932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  Data analysis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Preprocessing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Feature Extraction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Vectorization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Model training and tuning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Performance assessment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udio Recording Dec 13, 2020 at 5:24:10 PM" descr="Audio Recording Dec 13, 2020 at 5:24:10 PM">
            <a:hlinkClick r:id="" action="ppaction://media"/>
            <a:extLst>
              <a:ext uri="{FF2B5EF4-FFF2-40B4-BE49-F238E27FC236}">
                <a16:creationId xmlns:a16="http://schemas.microsoft.com/office/drawing/2014/main" id="{186FE8AC-1980-F24B-A6EA-66453E2B3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65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663E0-32D2-9549-8D2A-DC93E50F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B9C66-2898-D645-9D91-31F60312C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   Data distribution (Real vs fake labels)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 Attributes contribution towards category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 Author’s distribution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  Polarity/Sentiment Analysis</a:t>
            </a:r>
          </a:p>
        </p:txBody>
      </p:sp>
      <p:pic>
        <p:nvPicPr>
          <p:cNvPr id="4" name="Audio Recording Dec 13, 2020 at 5:25:19 PM" descr="Audio Recording Dec 13, 2020 at 5:25:19 PM">
            <a:hlinkClick r:id="" action="ppaction://media"/>
            <a:extLst>
              <a:ext uri="{FF2B5EF4-FFF2-40B4-BE49-F238E27FC236}">
                <a16:creationId xmlns:a16="http://schemas.microsoft.com/office/drawing/2014/main" id="{8FB7705C-AEFA-EC40-8374-95D576648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0CE0EF-1CFE-DA48-B1E6-8F42650E3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96" t="11625" r="17121" b="17179"/>
          <a:stretch/>
        </p:blipFill>
        <p:spPr>
          <a:xfrm>
            <a:off x="1783080" y="392661"/>
            <a:ext cx="8881110" cy="5837146"/>
          </a:xfrm>
          <a:prstGeom prst="rect">
            <a:avLst/>
          </a:prstGeom>
        </p:spPr>
      </p:pic>
      <p:pic>
        <p:nvPicPr>
          <p:cNvPr id="6" name="Audio Recording Dec 13, 2020 at 5:26:44 PM" descr="Audio Recording Dec 13, 2020 at 5:26:44 PM">
            <a:hlinkClick r:id="" action="ppaction://media"/>
            <a:extLst>
              <a:ext uri="{FF2B5EF4-FFF2-40B4-BE49-F238E27FC236}">
                <a16:creationId xmlns:a16="http://schemas.microsoft.com/office/drawing/2014/main" id="{B39B288F-3A02-1840-930C-9B88B5F53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-137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3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F68F37-71FB-C544-9723-3CB06FA48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74" t="12500" r="16004"/>
          <a:stretch/>
        </p:blipFill>
        <p:spPr>
          <a:xfrm>
            <a:off x="1815465" y="223837"/>
            <a:ext cx="8561070" cy="6410325"/>
          </a:xfrm>
          <a:prstGeom prst="rect">
            <a:avLst/>
          </a:prstGeom>
        </p:spPr>
      </p:pic>
      <p:pic>
        <p:nvPicPr>
          <p:cNvPr id="4" name="Audio Recording Dec 13, 2020 at 5:27:48 PM" descr="Audio Recording Dec 13, 2020 at 5:27:48 PM">
            <a:hlinkClick r:id="" action="ppaction://media"/>
            <a:extLst>
              <a:ext uri="{FF2B5EF4-FFF2-40B4-BE49-F238E27FC236}">
                <a16:creationId xmlns:a16="http://schemas.microsoft.com/office/drawing/2014/main" id="{52563386-1962-5948-BF12-8639B0F6D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4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D23819-5CFD-1648-8B08-0122516CD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39" t="11905" r="14882"/>
          <a:stretch/>
        </p:blipFill>
        <p:spPr>
          <a:xfrm>
            <a:off x="1828799" y="205740"/>
            <a:ext cx="8490417" cy="6057900"/>
          </a:xfrm>
          <a:prstGeom prst="rect">
            <a:avLst/>
          </a:prstGeom>
        </p:spPr>
      </p:pic>
      <p:pic>
        <p:nvPicPr>
          <p:cNvPr id="5" name="Audio Recording Dec 13, 2020 at 5:37:29 PM" descr="Audio Recording Dec 13, 2020 at 5:37:29 PM">
            <a:hlinkClick r:id="" action="ppaction://media"/>
            <a:extLst>
              <a:ext uri="{FF2B5EF4-FFF2-40B4-BE49-F238E27FC236}">
                <a16:creationId xmlns:a16="http://schemas.microsoft.com/office/drawing/2014/main" id="{801E7E12-E610-4648-9CED-A068304895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663E0-32D2-9549-8D2A-DC93E50F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Preprocessing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75C338D2-C7A5-7540-BF87-F136535A4B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106619"/>
              </p:ext>
            </p:extLst>
          </p:nvPr>
        </p:nvGraphicFramePr>
        <p:xfrm>
          <a:off x="4394938" y="1691640"/>
          <a:ext cx="7617992" cy="373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Audio Recording Dec 13, 2020 at 5:45:05 PM" descr="Audio Recording Dec 13, 2020 at 5:45:05 PM">
            <a:hlinkClick r:id="" action="ppaction://media"/>
            <a:extLst>
              <a:ext uri="{FF2B5EF4-FFF2-40B4-BE49-F238E27FC236}">
                <a16:creationId xmlns:a16="http://schemas.microsoft.com/office/drawing/2014/main" id="{B5028A5F-2912-F94D-BF84-01300B159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8486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4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5F32B0-DBFD-8C4A-AF53-E880B7613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21" t="11332" r="18184" b="9167"/>
          <a:stretch/>
        </p:blipFill>
        <p:spPr>
          <a:xfrm>
            <a:off x="1874520" y="354330"/>
            <a:ext cx="8481059" cy="5875020"/>
          </a:xfrm>
          <a:prstGeom prst="rect">
            <a:avLst/>
          </a:prstGeom>
        </p:spPr>
      </p:pic>
      <p:pic>
        <p:nvPicPr>
          <p:cNvPr id="6" name="Audio Recording Dec 13, 2020 at 5:48:27 PM" descr="Audio Recording Dec 13, 2020 at 5:48:27 PM">
            <a:hlinkClick r:id="" action="ppaction://media"/>
            <a:extLst>
              <a:ext uri="{FF2B5EF4-FFF2-40B4-BE49-F238E27FC236}">
                <a16:creationId xmlns:a16="http://schemas.microsoft.com/office/drawing/2014/main" id="{09F38F23-594F-EC49-8AA2-B59DE85FC4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E070-5F10-EF49-A0FF-AA7122CC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Feature Extraction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525E-4C52-694C-B5D4-AAF9A277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r>
              <a:rPr lang="en-US" sz="2400"/>
              <a:t>Cleaned article (title + text) used as feature</a:t>
            </a:r>
          </a:p>
        </p:txBody>
      </p:sp>
      <p:pic>
        <p:nvPicPr>
          <p:cNvPr id="4" name="Audio Recording Dec 13, 2020 at 5:49:29 PM" descr="Audio Recording Dec 13, 2020 at 5:49:29 PM">
            <a:hlinkClick r:id="" action="ppaction://media"/>
            <a:extLst>
              <a:ext uri="{FF2B5EF4-FFF2-40B4-BE49-F238E27FC236}">
                <a16:creationId xmlns:a16="http://schemas.microsoft.com/office/drawing/2014/main" id="{D5C19FB6-E1F6-B54A-AC08-CE72D5CD7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7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E070-5F10-EF49-A0FF-AA7122CC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Vectorization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525E-4C52-694C-B5D4-AAF9A277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041" y="605896"/>
            <a:ext cx="6709590" cy="5590718"/>
          </a:xfrm>
        </p:spPr>
        <p:txBody>
          <a:bodyPr anchor="ctr">
            <a:normAutofit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itchFamily="2" charset="2"/>
              <a:buChar char="q"/>
            </a:pPr>
            <a:r>
              <a:rPr lang="en-US" sz="1900" dirty="0"/>
              <a:t>   Term frequency (TF) based vector over unigrams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itchFamily="2" charset="2"/>
              <a:buChar char="q"/>
            </a:pPr>
            <a:r>
              <a:rPr lang="en-US" sz="1900" dirty="0"/>
              <a:t>   Term frequency (TF) based vector over unigrams and bigrams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itchFamily="2" charset="2"/>
              <a:buChar char="q"/>
            </a:pPr>
            <a:r>
              <a:rPr lang="en-US" sz="1900" dirty="0"/>
              <a:t>   Term frequency/inverse document frequency (TF-IDF) based vector over unigrams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itchFamily="2" charset="2"/>
              <a:buChar char="q"/>
            </a:pPr>
            <a:r>
              <a:rPr lang="en-US" sz="1900" dirty="0"/>
              <a:t>   TF-IDF based vector over unigrams and bigrams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itchFamily="2" charset="2"/>
              <a:buChar char="q"/>
            </a:pPr>
            <a:r>
              <a:rPr lang="en-US" sz="1900" dirty="0"/>
              <a:t>   TF-IDF based vector over unigrams, bigrams and trigrams</a:t>
            </a:r>
          </a:p>
        </p:txBody>
      </p:sp>
      <p:pic>
        <p:nvPicPr>
          <p:cNvPr id="4" name="Audio Recording Dec 13, 2020 at 5:56:01 PM" descr="Audio Recording Dec 13, 2020 at 5:56:01 PM">
            <a:hlinkClick r:id="" action="ppaction://media"/>
            <a:extLst>
              <a:ext uri="{FF2B5EF4-FFF2-40B4-BE49-F238E27FC236}">
                <a16:creationId xmlns:a16="http://schemas.microsoft.com/office/drawing/2014/main" id="{B66B8F92-2584-884B-93C0-11245FB5E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E02B1-3677-D846-ACDC-240C81CCA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Overview/Objective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34CA-B07B-D243-88EB-F8ED56A32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83" y="2023963"/>
            <a:ext cx="10058400" cy="3193294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Build a classifier system based on machine learning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Able to identify fake news from real/reliable news given a news title/text as input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Can be integrated with social media platforms to flag/filter out potentially fake articles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E7E75B-2844-4A43-824E-76376BCA6589}"/>
              </a:ext>
            </a:extLst>
          </p:cNvPr>
          <p:cNvSpPr/>
          <p:nvPr/>
        </p:nvSpPr>
        <p:spPr>
          <a:xfrm>
            <a:off x="4656935" y="4397829"/>
            <a:ext cx="1915886" cy="8194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A6747A-66BE-5146-B71E-96849DC789E4}"/>
              </a:ext>
            </a:extLst>
          </p:cNvPr>
          <p:cNvCxnSpPr>
            <a:cxnSpLocks/>
          </p:cNvCxnSpPr>
          <p:nvPr/>
        </p:nvCxnSpPr>
        <p:spPr>
          <a:xfrm>
            <a:off x="3789802" y="4807543"/>
            <a:ext cx="8671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FAECBCB-37D4-3D46-A37E-D3986336099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572821" y="4397829"/>
            <a:ext cx="1065276" cy="4097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7C4727D-8AEE-C149-815C-A8025BDD3154}"/>
              </a:ext>
            </a:extLst>
          </p:cNvPr>
          <p:cNvCxnSpPr>
            <a:cxnSpLocks/>
          </p:cNvCxnSpPr>
          <p:nvPr/>
        </p:nvCxnSpPr>
        <p:spPr>
          <a:xfrm>
            <a:off x="6597464" y="4807543"/>
            <a:ext cx="1040633" cy="409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7AB53-9431-BA48-A061-5170D8847805}"/>
              </a:ext>
            </a:extLst>
          </p:cNvPr>
          <p:cNvSpPr txBox="1"/>
          <p:nvPr/>
        </p:nvSpPr>
        <p:spPr>
          <a:xfrm>
            <a:off x="1715091" y="4622877"/>
            <a:ext cx="223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NEWS (TITLE, TEXT)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5015E-3F8C-7444-8818-E0E3998CDD8E}"/>
              </a:ext>
            </a:extLst>
          </p:cNvPr>
          <p:cNvSpPr txBox="1"/>
          <p:nvPr/>
        </p:nvSpPr>
        <p:spPr>
          <a:xfrm>
            <a:off x="7787201" y="4178386"/>
            <a:ext cx="223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RELIABLE NEWS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32D516-9A25-5241-BE92-C03721E90DB6}"/>
              </a:ext>
            </a:extLst>
          </p:cNvPr>
          <p:cNvSpPr txBox="1"/>
          <p:nvPr/>
        </p:nvSpPr>
        <p:spPr>
          <a:xfrm>
            <a:off x="7826978" y="4975669"/>
            <a:ext cx="223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FAKE NEWS</a:t>
            </a:r>
          </a:p>
        </p:txBody>
      </p:sp>
      <p:pic>
        <p:nvPicPr>
          <p:cNvPr id="4" name="Audio Recording Dec 13, 2020 at 4:55:32 PM" descr="Audio Recording Dec 13, 2020 at 4:55:32 PM">
            <a:hlinkClick r:id="" action="ppaction://media"/>
            <a:extLst>
              <a:ext uri="{FF2B5EF4-FFF2-40B4-BE49-F238E27FC236}">
                <a16:creationId xmlns:a16="http://schemas.microsoft.com/office/drawing/2014/main" id="{8BB974BE-3477-E944-8834-B0315CEC9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65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5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7CCBB96-8A51-094A-8CF8-E32573199A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3" t="12333" r="13493"/>
          <a:stretch/>
        </p:blipFill>
        <p:spPr>
          <a:xfrm>
            <a:off x="1714501" y="285750"/>
            <a:ext cx="8321039" cy="6012180"/>
          </a:xfrm>
          <a:prstGeom prst="rect">
            <a:avLst/>
          </a:prstGeom>
        </p:spPr>
      </p:pic>
      <p:pic>
        <p:nvPicPr>
          <p:cNvPr id="6" name="Audio Recording Dec 13, 2020 at 5:57:56 PM" descr="Audio Recording Dec 13, 2020 at 5:57:56 PM">
            <a:hlinkClick r:id="" action="ppaction://media"/>
            <a:extLst>
              <a:ext uri="{FF2B5EF4-FFF2-40B4-BE49-F238E27FC236}">
                <a16:creationId xmlns:a16="http://schemas.microsoft.com/office/drawing/2014/main" id="{F0902A86-F556-1F47-9405-69517F33B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3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E070-5F10-EF49-A0FF-AA7122CC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Model Training &amp;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525E-4C52-694C-B5D4-AAF9A277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Naïve bayes (Multinomial)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SVM using Linear SVC 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SGDC classifier 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</a:t>
            </a:r>
          </a:p>
        </p:txBody>
      </p:sp>
      <p:pic>
        <p:nvPicPr>
          <p:cNvPr id="5" name="Audio Recording Dec 13, 2020 at 6:01:13 PM" descr="Audio Recording Dec 13, 2020 at 6:01:13 PM">
            <a:hlinkClick r:id="" action="ppaction://media"/>
            <a:extLst>
              <a:ext uri="{FF2B5EF4-FFF2-40B4-BE49-F238E27FC236}">
                <a16:creationId xmlns:a16="http://schemas.microsoft.com/office/drawing/2014/main" id="{0ACCD5BC-0719-534B-833E-FAB1712ED6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E070-5F10-EF49-A0FF-AA7122CC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Naïve Bayes (Multinomial)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525E-4C52-694C-B5D4-AAF9A277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Probabilistic classifier inspired by the Bayes theorem under a simple assumption that attributes are conditionally independent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with smoothing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Without smoothing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Unigrams/Bi-grams/Trigrams term frequency vectorizer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Unigrams/Bi-grams/Trigrams term frequency/inverse documents frequency vectorizer</a:t>
            </a:r>
          </a:p>
        </p:txBody>
      </p:sp>
      <p:pic>
        <p:nvPicPr>
          <p:cNvPr id="4" name="Audio Recording Dec 13, 2020 at 6:07:30 PM" descr="Audio Recording Dec 13, 2020 at 6:07:30 PM">
            <a:hlinkClick r:id="" action="ppaction://media"/>
            <a:extLst>
              <a:ext uri="{FF2B5EF4-FFF2-40B4-BE49-F238E27FC236}">
                <a16:creationId xmlns:a16="http://schemas.microsoft.com/office/drawing/2014/main" id="{1E3C7EF4-A292-E944-9A5B-AEA338B0BE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3515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28571A-2916-1B43-AB1A-1A1630F84A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0" t="11667" r="14147" b="4833"/>
          <a:stretch/>
        </p:blipFill>
        <p:spPr>
          <a:xfrm>
            <a:off x="1908809" y="137160"/>
            <a:ext cx="8172451" cy="6184890"/>
          </a:xfrm>
          <a:prstGeom prst="rect">
            <a:avLst/>
          </a:prstGeom>
        </p:spPr>
      </p:pic>
      <p:pic>
        <p:nvPicPr>
          <p:cNvPr id="6" name="Audio Recording Dec 13, 2020 at 6:11:00 PM" descr="Audio Recording Dec 13, 2020 at 6:11:00 PM">
            <a:hlinkClick r:id="" action="ppaction://media"/>
            <a:extLst>
              <a:ext uri="{FF2B5EF4-FFF2-40B4-BE49-F238E27FC236}">
                <a16:creationId xmlns:a16="http://schemas.microsoft.com/office/drawing/2014/main" id="{1E71C598-9548-A64B-8B43-920777D20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872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8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E070-5F10-EF49-A0FF-AA7122CC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525E-4C52-694C-B5D4-AAF9A277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674" y="2399185"/>
            <a:ext cx="5923721" cy="1924240"/>
          </a:xfrm>
        </p:spPr>
        <p:txBody>
          <a:bodyPr anchor="ctr">
            <a:normAutofit fontScale="77500" lnSpcReduction="20000"/>
          </a:bodyPr>
          <a:lstStyle/>
          <a:p>
            <a:pPr marL="457200" marR="0" lvl="1" indent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None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 a logistic function to model a binary dependent variable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when dependent variable is binary in nature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Unigrams/Bi-grams/Trigrams term frequency/inverse documents frequency vectorizer</a:t>
            </a:r>
          </a:p>
        </p:txBody>
      </p:sp>
      <p:pic>
        <p:nvPicPr>
          <p:cNvPr id="4" name="Audio Recording Dec 13, 2020 at 6:17:52 PM" descr="Audio Recording Dec 13, 2020 at 6:17:52 PM">
            <a:hlinkClick r:id="" action="ppaction://media"/>
            <a:extLst>
              <a:ext uri="{FF2B5EF4-FFF2-40B4-BE49-F238E27FC236}">
                <a16:creationId xmlns:a16="http://schemas.microsoft.com/office/drawing/2014/main" id="{91CC46DB-A33E-BA4A-8623-598AA5958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3515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7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CA114E-207A-A245-A620-6CC60B220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76" t="11835" r="13821" b="-1"/>
          <a:stretch/>
        </p:blipFill>
        <p:spPr>
          <a:xfrm>
            <a:off x="2318384" y="160020"/>
            <a:ext cx="7740016" cy="6195060"/>
          </a:xfrm>
          <a:prstGeom prst="rect">
            <a:avLst/>
          </a:prstGeom>
        </p:spPr>
      </p:pic>
      <p:pic>
        <p:nvPicPr>
          <p:cNvPr id="6" name="Audio Recording Dec 13, 2020 at 6:19:43 PM" descr="Audio Recording Dec 13, 2020 at 6:19:43 PM">
            <a:hlinkClick r:id="" action="ppaction://media"/>
            <a:extLst>
              <a:ext uri="{FF2B5EF4-FFF2-40B4-BE49-F238E27FC236}">
                <a16:creationId xmlns:a16="http://schemas.microsoft.com/office/drawing/2014/main" id="{86CB38C1-156C-5445-8BE0-7165C7E00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E070-5F10-EF49-A0FF-AA7122CC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Support Vector Machines (Linear SVC)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525E-4C52-694C-B5D4-AAF9A277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Fit to the data, returning a "best fit" hyperplane that divides, or categorizes data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LinearSVC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only supports a linear kernel, is faster and can scale a lot better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Unigrams/Bi-grams/Trigrams term frequency/inverse documents frequency vectorizer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Tuning regularization</a:t>
            </a:r>
          </a:p>
        </p:txBody>
      </p:sp>
      <p:pic>
        <p:nvPicPr>
          <p:cNvPr id="4" name="Audio Recording Dec 13, 2020 at 6:31:15 PM" descr="Audio Recording Dec 13, 2020 at 6:31:15 PM">
            <a:hlinkClick r:id="" action="ppaction://media"/>
            <a:extLst>
              <a:ext uri="{FF2B5EF4-FFF2-40B4-BE49-F238E27FC236}">
                <a16:creationId xmlns:a16="http://schemas.microsoft.com/office/drawing/2014/main" id="{3E2BD219-AFAD-AD41-A120-A5E9E5F55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1686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0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D3DA78-1D06-2648-B6A1-32A111BCE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58" t="11667" r="13057"/>
          <a:stretch/>
        </p:blipFill>
        <p:spPr>
          <a:xfrm>
            <a:off x="2204084" y="240029"/>
            <a:ext cx="7957186" cy="6192817"/>
          </a:xfrm>
          <a:prstGeom prst="rect">
            <a:avLst/>
          </a:prstGeom>
        </p:spPr>
      </p:pic>
      <p:pic>
        <p:nvPicPr>
          <p:cNvPr id="6" name="Audio Recording Dec 13, 2020 at 6:40:58 PM" descr="Audio Recording Dec 13, 2020 at 6:40:58 PM">
            <a:hlinkClick r:id="" action="ppaction://media"/>
            <a:extLst>
              <a:ext uri="{FF2B5EF4-FFF2-40B4-BE49-F238E27FC236}">
                <a16:creationId xmlns:a16="http://schemas.microsoft.com/office/drawing/2014/main" id="{79126D23-3301-EF47-8F9A-EC172D9950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4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E070-5F10-EF49-A0FF-AA7122CC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SGDC (Stochastic gradient descent Classifier)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525E-4C52-694C-B5D4-AAF9A277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Linear classifier optimized by the Stochastic gradient descent (SGD)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Faster convergence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Looking for the minima of the loss using SGD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Unigrams/Bi-grams/Trigrams term frequency/inverse documents frequency vectorizer</a:t>
            </a:r>
          </a:p>
        </p:txBody>
      </p:sp>
      <p:pic>
        <p:nvPicPr>
          <p:cNvPr id="4" name="Audio Recording Dec 13, 2020 at 6:45:47 PM" descr="Audio Recording Dec 13, 2020 at 6:45:47 PM">
            <a:hlinkClick r:id="" action="ppaction://media"/>
            <a:extLst>
              <a:ext uri="{FF2B5EF4-FFF2-40B4-BE49-F238E27FC236}">
                <a16:creationId xmlns:a16="http://schemas.microsoft.com/office/drawing/2014/main" id="{1C567737-A5BF-394E-B3DD-79194BE18F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3515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5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752CF9-252E-274E-8A42-B0C67A908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03" t="12000" r="14367"/>
          <a:stretch/>
        </p:blipFill>
        <p:spPr>
          <a:xfrm>
            <a:off x="1920239" y="137160"/>
            <a:ext cx="8149591" cy="6366510"/>
          </a:xfrm>
          <a:prstGeom prst="rect">
            <a:avLst/>
          </a:prstGeom>
        </p:spPr>
      </p:pic>
      <p:pic>
        <p:nvPicPr>
          <p:cNvPr id="7" name="Audio Recording Dec 13, 2020 at 6:48:27 PM" descr="Audio Recording Dec 13, 2020 at 6:48:27 PM">
            <a:hlinkClick r:id="" action="ppaction://media"/>
            <a:extLst>
              <a:ext uri="{FF2B5EF4-FFF2-40B4-BE49-F238E27FC236}">
                <a16:creationId xmlns:a16="http://schemas.microsoft.com/office/drawing/2014/main" id="{53A17A48-21F7-4047-B08C-42F4E65FF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2AC5E8-8B9F-C64F-BDE9-E6253EE2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Fake News Classifier?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78DE0-9980-2D4D-891B-9C72903AC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14437"/>
            <a:ext cx="10058400" cy="319329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  Increasingly prevalent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Widespread on social media and websites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Hard to distinguish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Similar tone/style as reliable news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Hard for human eye to catch differences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  Machine learning can help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udio Recording Dec 13, 2020 at 4:59:56 PM" descr="Audio Recording Dec 13, 2020 at 4:59:56 PM">
            <a:hlinkClick r:id="" action="ppaction://media"/>
            <a:extLst>
              <a:ext uri="{FF2B5EF4-FFF2-40B4-BE49-F238E27FC236}">
                <a16:creationId xmlns:a16="http://schemas.microsoft.com/office/drawing/2014/main" id="{B20AAE96-5ED3-C147-A630-26E33B0293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65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6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E070-5F10-EF49-A0FF-AA7122CC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525E-4C52-694C-B5D4-AAF9A277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Builds classification or regression models in the form of a tree structure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Utilizes an if-then rule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Unigrams/Bi-grams/Trigrams term frequency/inverse documents frequency vectorizer</a:t>
            </a:r>
          </a:p>
        </p:txBody>
      </p:sp>
      <p:pic>
        <p:nvPicPr>
          <p:cNvPr id="4" name="Audio Recording Dec 13, 2020 at 6:53:44 PM" descr="Audio Recording Dec 13, 2020 at 6:53:44 PM">
            <a:hlinkClick r:id="" action="ppaction://media"/>
            <a:extLst>
              <a:ext uri="{FF2B5EF4-FFF2-40B4-BE49-F238E27FC236}">
                <a16:creationId xmlns:a16="http://schemas.microsoft.com/office/drawing/2014/main" id="{1F36E190-2925-814D-9C7A-2E9BC626A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7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68FA40-07BB-AA4E-8FD4-D26E430E73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76" t="11333" r="15130"/>
          <a:stretch/>
        </p:blipFill>
        <p:spPr>
          <a:xfrm>
            <a:off x="2148839" y="102870"/>
            <a:ext cx="7875271" cy="6263640"/>
          </a:xfrm>
          <a:prstGeom prst="rect">
            <a:avLst/>
          </a:prstGeom>
        </p:spPr>
      </p:pic>
      <p:pic>
        <p:nvPicPr>
          <p:cNvPr id="5" name="Audio Recording Dec 13, 2020 at 6:55:36 PM" descr="Audio Recording Dec 13, 2020 at 6:55:36 PM">
            <a:hlinkClick r:id="" action="ppaction://media"/>
            <a:extLst>
              <a:ext uri="{FF2B5EF4-FFF2-40B4-BE49-F238E27FC236}">
                <a16:creationId xmlns:a16="http://schemas.microsoft.com/office/drawing/2014/main" id="{F89CF350-E0E9-0946-ABE2-5FEFDE526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4332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6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648593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CE070-5F10-EF49-A0FF-AA7122CC1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605896"/>
            <a:ext cx="3642309" cy="564620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Performance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525E-4C52-694C-B5D4-AAF9A277E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8" y="605896"/>
            <a:ext cx="5923721" cy="5646208"/>
          </a:xfrm>
        </p:spPr>
        <p:txBody>
          <a:bodyPr anchor="ctr">
            <a:normAutofit/>
          </a:bodyPr>
          <a:lstStyle/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 (macro/micro)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Recall (macro/micro)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F1 score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Confusion matrix</a:t>
            </a:r>
          </a:p>
          <a:p>
            <a:pPr marL="800100" marR="0" lvl="1" indent="-34290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q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Precision-recall curve</a:t>
            </a:r>
          </a:p>
        </p:txBody>
      </p:sp>
      <p:pic>
        <p:nvPicPr>
          <p:cNvPr id="5" name="Audio Recording Dec 13, 2020 at 6:59:10 PM" descr="Audio Recording Dec 13, 2020 at 6:59:10 PM">
            <a:hlinkClick r:id="" action="ppaction://media"/>
            <a:extLst>
              <a:ext uri="{FF2B5EF4-FFF2-40B4-BE49-F238E27FC236}">
                <a16:creationId xmlns:a16="http://schemas.microsoft.com/office/drawing/2014/main" id="{9457779D-5868-D84C-A571-1517FECC2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3515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8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54CCDC-072B-1F4F-93B8-5141D0384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26078"/>
              </p:ext>
            </p:extLst>
          </p:nvPr>
        </p:nvGraphicFramePr>
        <p:xfrm>
          <a:off x="943356" y="1121788"/>
          <a:ext cx="10337295" cy="460803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601953">
                  <a:extLst>
                    <a:ext uri="{9D8B030D-6E8A-4147-A177-3AD203B41FA5}">
                      <a16:colId xmlns:a16="http://schemas.microsoft.com/office/drawing/2014/main" val="643809372"/>
                    </a:ext>
                  </a:extLst>
                </a:gridCol>
                <a:gridCol w="633912">
                  <a:extLst>
                    <a:ext uri="{9D8B030D-6E8A-4147-A177-3AD203B41FA5}">
                      <a16:colId xmlns:a16="http://schemas.microsoft.com/office/drawing/2014/main" val="3642925377"/>
                    </a:ext>
                  </a:extLst>
                </a:gridCol>
                <a:gridCol w="1116447">
                  <a:extLst>
                    <a:ext uri="{9D8B030D-6E8A-4147-A177-3AD203B41FA5}">
                      <a16:colId xmlns:a16="http://schemas.microsoft.com/office/drawing/2014/main" val="3108192332"/>
                    </a:ext>
                  </a:extLst>
                </a:gridCol>
                <a:gridCol w="1080029">
                  <a:extLst>
                    <a:ext uri="{9D8B030D-6E8A-4147-A177-3AD203B41FA5}">
                      <a16:colId xmlns:a16="http://schemas.microsoft.com/office/drawing/2014/main" val="1112890162"/>
                    </a:ext>
                  </a:extLst>
                </a:gridCol>
                <a:gridCol w="899761">
                  <a:extLst>
                    <a:ext uri="{9D8B030D-6E8A-4147-A177-3AD203B41FA5}">
                      <a16:colId xmlns:a16="http://schemas.microsoft.com/office/drawing/2014/main" val="1813385803"/>
                    </a:ext>
                  </a:extLst>
                </a:gridCol>
                <a:gridCol w="863344">
                  <a:extLst>
                    <a:ext uri="{9D8B030D-6E8A-4147-A177-3AD203B41FA5}">
                      <a16:colId xmlns:a16="http://schemas.microsoft.com/office/drawing/2014/main" val="1517395505"/>
                    </a:ext>
                  </a:extLst>
                </a:gridCol>
                <a:gridCol w="1089133">
                  <a:extLst>
                    <a:ext uri="{9D8B030D-6E8A-4147-A177-3AD203B41FA5}">
                      <a16:colId xmlns:a16="http://schemas.microsoft.com/office/drawing/2014/main" val="3163023915"/>
                    </a:ext>
                  </a:extLst>
                </a:gridCol>
                <a:gridCol w="1052716">
                  <a:extLst>
                    <a:ext uri="{9D8B030D-6E8A-4147-A177-3AD203B41FA5}">
                      <a16:colId xmlns:a16="http://schemas.microsoft.com/office/drawing/2014/main" val="190250527"/>
                    </a:ext>
                  </a:extLst>
                </a:gridCol>
              </a:tblGrid>
              <a:tr h="21943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precision(macro)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precision(micro)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recall(macro)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recall(micro)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f1_score(macro)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f1_score(micro)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1509326328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Decision Tree (TFIDF/Uni-bi-trigram)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95.92%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512454684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Decision Tree (TFIDF/Uni-bigram)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95.60%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2838836381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Decision Tree (TFIDF/Unigram)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92.81%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2844328613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Linear SVC (TFIDF/Uni-bi-trigram)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95.87%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3999459436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Linear SVC (TFIDF/Uni-bigram)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96.04%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3587359639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Linear SVC (TFIDF/Unigram)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96.04%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2090402687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Linear SVC (TFIDF/Unigram/Regularization)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87.27%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3256412427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Logistic Regression (TFIDF/Uni-bi-trigram)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93.73%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3696794454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Logistic Regression (TFIDF/Uni-bigram)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93.62%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713601220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Logistic Regression (TFIDF/Unigram)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94.27%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1913925267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Multinomial naive bayes (TF/Uni-bigram/Smoothing)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92.44%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1845517431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Multinomial naive bayes (TF/Unigram/NoSmoothing)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92.06%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368023531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Multinomial naive bayes (TF/Unigram/Smoothing)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89.75%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4113872447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Multinomial naive bayes (TFIDF/Uni-bi-trigram/Smoothing)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75.46%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3956760874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Multinomial naive bayes (TFIDF/Uni-bigram/Smoothing)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80.94%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2289411639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Multinomial naive bayes (TFIDF/Unigram/NoSmoothing)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91.83%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525828349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Multinomial naive bayes (TFIDF/Unigram/Smoothing)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81.98%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1780286015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SGDC (TFIDF/Uni-bi-trigram)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95.46%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2429701517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SGDC (TFIDF/Uni-bigram)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95.65%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525943827"/>
                  </a:ext>
                </a:extLst>
              </a:tr>
              <a:tr h="21943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SGDC (TFIDF/Unigram)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95.56%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671" marR="2671" marT="2671" marB="0" anchor="b"/>
                </a:tc>
                <a:extLst>
                  <a:ext uri="{0D108BD9-81ED-4DB2-BD59-A6C34878D82A}">
                    <a16:rowId xmlns:a16="http://schemas.microsoft.com/office/drawing/2014/main" val="1328423327"/>
                  </a:ext>
                </a:extLst>
              </a:tr>
            </a:tbl>
          </a:graphicData>
        </a:graphic>
      </p:graphicFrame>
      <p:pic>
        <p:nvPicPr>
          <p:cNvPr id="6" name="Audio Recording Dec 13, 2020 at 7:01:01 PM" descr="Audio Recording Dec 13, 2020 at 7:01:01 PM">
            <a:hlinkClick r:id="" action="ppaction://media"/>
            <a:extLst>
              <a:ext uri="{FF2B5EF4-FFF2-40B4-BE49-F238E27FC236}">
                <a16:creationId xmlns:a16="http://schemas.microsoft.com/office/drawing/2014/main" id="{D2E764D8-022D-C84E-A1E1-3E17463D4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6468" y="5092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4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2C8CC-3FC6-184B-BF41-F97845B7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Final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AFA89-87D5-7544-8247-9FD8F1C38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r>
              <a:rPr lang="en-US" dirty="0"/>
              <a:t>Linear SVC with unigrams TF-IDF vectorization</a:t>
            </a:r>
          </a:p>
          <a:p>
            <a:r>
              <a:rPr lang="en-US" dirty="0"/>
              <a:t>Export trained model using pipeline and </a:t>
            </a:r>
            <a:r>
              <a:rPr lang="en-US" dirty="0" err="1"/>
              <a:t>joblib</a:t>
            </a:r>
            <a:endParaRPr lang="en-US" dirty="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udio Recording Dec 13, 2020 at 7:02:35 PM" descr="Audio Recording Dec 13, 2020 at 7:02:35 PM">
            <a:hlinkClick r:id="" action="ppaction://media"/>
            <a:extLst>
              <a:ext uri="{FF2B5EF4-FFF2-40B4-BE49-F238E27FC236}">
                <a16:creationId xmlns:a16="http://schemas.microsoft.com/office/drawing/2014/main" id="{9870A4A5-3021-274C-976B-D1097A9C7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65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308A7B-D0DF-4C46-BFAB-C8A5613DF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3" t="36166" r="10985" b="28167"/>
          <a:stretch/>
        </p:blipFill>
        <p:spPr>
          <a:xfrm>
            <a:off x="1508759" y="754380"/>
            <a:ext cx="9385517" cy="41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68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B7AE7-3E30-CE42-94D8-A33241C1C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5CA8A-1500-8E47-8F4D-4C5DEE3AA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01374"/>
            <a:ext cx="3406140" cy="3193294"/>
          </a:xfrm>
        </p:spPr>
        <p:txBody>
          <a:bodyPr>
            <a:normAutofit/>
          </a:bodyPr>
          <a:lstStyle/>
          <a:p>
            <a:r>
              <a:rPr lang="en-US" dirty="0" err="1"/>
              <a:t>Tester.ipynb</a:t>
            </a:r>
            <a:endParaRPr lang="en-US" dirty="0"/>
          </a:p>
          <a:p>
            <a:r>
              <a:rPr lang="en-US" dirty="0"/>
              <a:t>Loads trained model using </a:t>
            </a:r>
            <a:r>
              <a:rPr lang="en-US" dirty="0" err="1"/>
              <a:t>joblib</a:t>
            </a:r>
            <a:endParaRPr lang="en-US" dirty="0"/>
          </a:p>
          <a:p>
            <a:r>
              <a:rPr lang="en-US" dirty="0"/>
              <a:t>Add text and title as inputs in notebook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0A2DD1-BF1C-1E4D-B869-B9F5E55D2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2" t="11334" r="13494" b="9111"/>
          <a:stretch/>
        </p:blipFill>
        <p:spPr>
          <a:xfrm>
            <a:off x="4987290" y="1905001"/>
            <a:ext cx="6705600" cy="4415790"/>
          </a:xfrm>
          <a:prstGeom prst="rect">
            <a:avLst/>
          </a:prstGeom>
        </p:spPr>
      </p:pic>
      <p:pic>
        <p:nvPicPr>
          <p:cNvPr id="6" name="Audio Recording Dec 13, 2020 at 7:04:04 PM" descr="Audio Recording Dec 13, 2020 at 7:04:04 PM">
            <a:hlinkClick r:id="" action="ppaction://media"/>
            <a:extLst>
              <a:ext uri="{FF2B5EF4-FFF2-40B4-BE49-F238E27FC236}">
                <a16:creationId xmlns:a16="http://schemas.microsoft.com/office/drawing/2014/main" id="{2AB4E60C-09B0-B643-AA28-28EAAF168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8C8E8-8A35-4D45-B670-361ECB92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Kaggle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6594F-83FB-2C42-924A-F21A39599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cap="all" spc="200">
                <a:solidFill>
                  <a:srgbClr val="FFFFFF"/>
                </a:solidFill>
                <a:hlinkClick r:id="rId4"/>
              </a:rPr>
              <a:t>https://www.kaggle.com/pinkychauhan/fakenewsclassifierusingnltk-sklearn</a:t>
            </a:r>
            <a:endParaRPr lang="en-US" sz="1800" cap="all" spc="20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9BA75A-396E-8C43-A615-128F7BAC1D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67" t="13666" r="23814" b="2"/>
          <a:stretch/>
        </p:blipFill>
        <p:spPr>
          <a:xfrm>
            <a:off x="4866904" y="241216"/>
            <a:ext cx="6939118" cy="6516117"/>
          </a:xfrm>
          <a:prstGeom prst="rect">
            <a:avLst/>
          </a:prstGeom>
        </p:spPr>
      </p:pic>
      <p:pic>
        <p:nvPicPr>
          <p:cNvPr id="6" name="Audio Recording Dec 13, 2020 at 7:07:11 PM" descr="Audio Recording Dec 13, 2020 at 7:07:11 PM">
            <a:hlinkClick r:id="" action="ppaction://media"/>
            <a:extLst>
              <a:ext uri="{FF2B5EF4-FFF2-40B4-BE49-F238E27FC236}">
                <a16:creationId xmlns:a16="http://schemas.microsoft.com/office/drawing/2014/main" id="{D45B458F-006D-0D4E-9E67-1D6F51A3A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08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13FFAA-A1CD-5C40-AB90-6BC1AE473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FA1E3-A221-E74E-A630-C15338C12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r>
              <a:rPr lang="en-US" dirty="0">
                <a:hlinkClick r:id="rId4"/>
              </a:rPr>
              <a:t>https://www.kaggle.com/c/fake-news/data</a:t>
            </a:r>
            <a:endParaRPr lang="en-US" dirty="0"/>
          </a:p>
          <a:p>
            <a:r>
              <a:rPr lang="en-US" dirty="0">
                <a:hlinkClick r:id="rId5"/>
              </a:rPr>
              <a:t>https://scikit-learn.org/stable/user_guide.html</a:t>
            </a:r>
            <a:endParaRPr lang="en-US" dirty="0"/>
          </a:p>
          <a:p>
            <a:r>
              <a:rPr lang="en-US" dirty="0">
                <a:hlinkClick r:id="rId6"/>
              </a:rPr>
              <a:t>https://medium.com/datadriveninvestor/python-data-science-getting-started-tutorial-nltk-2d8842fedfdd</a:t>
            </a:r>
            <a:endParaRPr lang="en-US" dirty="0"/>
          </a:p>
          <a:p>
            <a:r>
              <a:rPr lang="en-US" dirty="0">
                <a:hlinkClick r:id="rId7"/>
              </a:rPr>
              <a:t>https://matplotlib.org/tutorials/introductory/pyplot.html</a:t>
            </a:r>
            <a:endParaRPr lang="en-US" dirty="0"/>
          </a:p>
          <a:p>
            <a:r>
              <a:rPr lang="en-US" dirty="0">
                <a:hlinkClick r:id="rId8"/>
              </a:rPr>
              <a:t>https://towardsdatascience.com/machine-learning-classifiers-a5cc4e1b0623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Audio Recording Dec 13, 2020 at 7:10:18 PM" descr="Audio Recording Dec 13, 2020 at 7:10:18 PM">
            <a:hlinkClick r:id="" action="ppaction://media"/>
            <a:extLst>
              <a:ext uri="{FF2B5EF4-FFF2-40B4-BE49-F238E27FC236}">
                <a16:creationId xmlns:a16="http://schemas.microsoft.com/office/drawing/2014/main" id="{3C640D89-0946-E447-A4D4-31F0980BF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7765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8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3FA6B-692A-4B4C-A8C4-6FF900B1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Technology/Libraries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BEC4D327-9BA6-A841-9AA9-F5026B23C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907153"/>
              </p:ext>
            </p:extLst>
          </p:nvPr>
        </p:nvGraphicFramePr>
        <p:xfrm>
          <a:off x="1561122" y="2382054"/>
          <a:ext cx="3594538" cy="11654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94538">
                  <a:extLst>
                    <a:ext uri="{9D8B030D-6E8A-4147-A177-3AD203B41FA5}">
                      <a16:colId xmlns:a16="http://schemas.microsoft.com/office/drawing/2014/main" val="1601624480"/>
                    </a:ext>
                  </a:extLst>
                </a:gridCol>
              </a:tblGrid>
              <a:tr h="388484">
                <a:tc>
                  <a:txBody>
                    <a:bodyPr/>
                    <a:lstStyle/>
                    <a:p>
                      <a:r>
                        <a:rPr lang="en-US" dirty="0"/>
                        <a:t>Language/Tools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735268"/>
                  </a:ext>
                </a:extLst>
              </a:tr>
              <a:tr h="388484">
                <a:tc>
                  <a:txBody>
                    <a:bodyPr/>
                    <a:lstStyle/>
                    <a:p>
                      <a:r>
                        <a:rPr lang="en-US" dirty="0"/>
                        <a:t>Python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04759"/>
                  </a:ext>
                </a:extLst>
              </a:tr>
              <a:tr h="388484">
                <a:tc>
                  <a:txBody>
                    <a:bodyPr/>
                    <a:lstStyle/>
                    <a:p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070398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E417B8B3-AE6B-7445-A816-5C7737CE2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975236"/>
              </p:ext>
            </p:extLst>
          </p:nvPr>
        </p:nvGraphicFramePr>
        <p:xfrm>
          <a:off x="6264166" y="2382053"/>
          <a:ext cx="4029911" cy="3188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29911">
                  <a:extLst>
                    <a:ext uri="{9D8B030D-6E8A-4147-A177-3AD203B41FA5}">
                      <a16:colId xmlns:a16="http://schemas.microsoft.com/office/drawing/2014/main" val="4277797309"/>
                    </a:ext>
                  </a:extLst>
                </a:gridCol>
              </a:tblGrid>
              <a:tr h="398554">
                <a:tc>
                  <a:txBody>
                    <a:bodyPr/>
                    <a:lstStyle/>
                    <a:p>
                      <a:r>
                        <a:rPr lang="en-US" b="1" dirty="0"/>
                        <a:t>Python/Machine Learning libraries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00436"/>
                  </a:ext>
                </a:extLst>
              </a:tr>
              <a:tr h="398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NLTK (Natural Language </a:t>
                      </a:r>
                      <a:r>
                        <a:rPr lang="en-US" dirty="0" err="1"/>
                        <a:t>ToolKit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404120"/>
                  </a:ext>
                </a:extLst>
              </a:tr>
              <a:tr h="398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SkLearn</a:t>
                      </a:r>
                      <a:r>
                        <a:rPr lang="en-US" dirty="0"/>
                        <a:t> (Machine Learning)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779106"/>
                  </a:ext>
                </a:extLst>
              </a:tr>
              <a:tr h="398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Pandas (Data Analysis)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23977"/>
                  </a:ext>
                </a:extLst>
              </a:tr>
              <a:tr h="398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Matplotlib (Plotting data as graphs)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669640"/>
                  </a:ext>
                </a:extLst>
              </a:tr>
              <a:tr h="398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Joblib</a:t>
                      </a:r>
                      <a:r>
                        <a:rPr lang="en-US" dirty="0"/>
                        <a:t> (Export and load trained model)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602939"/>
                  </a:ext>
                </a:extLst>
              </a:tr>
              <a:tr h="398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 (Regular expression utility)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105714"/>
                  </a:ext>
                </a:extLst>
              </a:tr>
              <a:tr h="3985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Itertools</a:t>
                      </a:r>
                      <a:r>
                        <a:rPr lang="en-US" dirty="0"/>
                        <a:t> (Iteration utility)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85621"/>
                  </a:ext>
                </a:extLst>
              </a:tr>
            </a:tbl>
          </a:graphicData>
        </a:graphic>
      </p:graphicFrame>
      <p:pic>
        <p:nvPicPr>
          <p:cNvPr id="3" name="Audio Recording Dec 13, 2020 at 5:02:48 PM" descr="Audio Recording Dec 13, 2020 at 5:02:48 PM">
            <a:hlinkClick r:id="" action="ppaction://media"/>
            <a:extLst>
              <a:ext uri="{FF2B5EF4-FFF2-40B4-BE49-F238E27FC236}">
                <a16:creationId xmlns:a16="http://schemas.microsoft.com/office/drawing/2014/main" id="{8A18A335-9551-BA4E-94E5-6CAB7DDAE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765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9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81CE9-5848-834E-92E5-647BA7316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527DF-6BCB-C94E-BDF4-ED7794F1E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191603"/>
            <a:ext cx="10058400" cy="4041557"/>
          </a:xfrm>
        </p:spPr>
        <p:txBody>
          <a:bodyPr>
            <a:normAutofit/>
          </a:bodyPr>
          <a:lstStyle/>
          <a:p>
            <a:r>
              <a:rPr lang="en-US" u="sng" dirty="0">
                <a:hlinkClick r:id="rId4"/>
              </a:rPr>
              <a:t>https://www.kaggle.com/c/fake-news/data</a:t>
            </a:r>
            <a:r>
              <a:rPr lang="en-US" dirty="0"/>
              <a:t> 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/>
              <a:t>   </a:t>
            </a:r>
            <a:r>
              <a:rPr lang="en-US" dirty="0" err="1"/>
              <a:t>train.csv</a:t>
            </a:r>
            <a:r>
              <a:rPr lang="en-US" dirty="0"/>
              <a:t>: A full training dataset with the following attributes:</a:t>
            </a:r>
          </a:p>
          <a:p>
            <a:pPr lvl="2" fontAlgn="base">
              <a:buFont typeface="Courier New" panose="02070309020205020404" pitchFamily="49" charset="0"/>
              <a:buChar char="o"/>
            </a:pPr>
            <a:r>
              <a:rPr lang="en-US" dirty="0"/>
              <a:t>id: unique id for a news article</a:t>
            </a:r>
          </a:p>
          <a:p>
            <a:pPr lvl="2" fontAlgn="base">
              <a:buFont typeface="Courier New" panose="02070309020205020404" pitchFamily="49" charset="0"/>
              <a:buChar char="o"/>
            </a:pPr>
            <a:r>
              <a:rPr lang="en-US" dirty="0"/>
              <a:t>title: the title of a news article</a:t>
            </a:r>
          </a:p>
          <a:p>
            <a:pPr lvl="2" fontAlgn="base">
              <a:buFont typeface="Courier New" panose="02070309020205020404" pitchFamily="49" charset="0"/>
              <a:buChar char="o"/>
            </a:pPr>
            <a:r>
              <a:rPr lang="en-US" dirty="0"/>
              <a:t>author: author of the news article</a:t>
            </a:r>
          </a:p>
          <a:p>
            <a:pPr lvl="2" fontAlgn="base">
              <a:buFont typeface="Courier New" panose="02070309020205020404" pitchFamily="49" charset="0"/>
              <a:buChar char="o"/>
            </a:pPr>
            <a:r>
              <a:rPr lang="en-US" dirty="0"/>
              <a:t>text: the text of the article; could be incomplete</a:t>
            </a:r>
          </a:p>
          <a:p>
            <a:pPr lvl="2" fontAlgn="base">
              <a:buFont typeface="Courier New" panose="02070309020205020404" pitchFamily="49" charset="0"/>
              <a:buChar char="o"/>
            </a:pPr>
            <a:r>
              <a:rPr lang="en-US" dirty="0"/>
              <a:t>label: a label that marks the article as potentially unreliable</a:t>
            </a:r>
          </a:p>
          <a:p>
            <a:pPr lvl="3" fontAlgn="base">
              <a:buFont typeface="Wingdings" pitchFamily="2" charset="2"/>
              <a:buChar char="q"/>
            </a:pPr>
            <a:r>
              <a:rPr lang="en-US" dirty="0"/>
              <a:t>1: unreliable/fake</a:t>
            </a:r>
          </a:p>
          <a:p>
            <a:pPr lvl="3" fontAlgn="base">
              <a:buFont typeface="Wingdings" pitchFamily="2" charset="2"/>
              <a:buChar char="q"/>
            </a:pPr>
            <a:r>
              <a:rPr lang="en-US" dirty="0"/>
              <a:t>0: reliable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/>
              <a:t>   </a:t>
            </a:r>
            <a:r>
              <a:rPr lang="en-US" dirty="0" err="1"/>
              <a:t>test.csv</a:t>
            </a:r>
            <a:r>
              <a:rPr lang="en-US" dirty="0"/>
              <a:t>: A testing training dataset with all the same attributes at </a:t>
            </a:r>
            <a:r>
              <a:rPr lang="en-US" dirty="0" err="1"/>
              <a:t>train.csv</a:t>
            </a:r>
            <a:r>
              <a:rPr lang="en-US" dirty="0"/>
              <a:t> without the label.</a:t>
            </a:r>
          </a:p>
          <a:p>
            <a:pPr fontAlgn="base">
              <a:buFont typeface="Wingdings" pitchFamily="2" charset="2"/>
              <a:buChar char="q"/>
            </a:pPr>
            <a:r>
              <a:rPr lang="en-US" dirty="0"/>
              <a:t>   </a:t>
            </a:r>
            <a:r>
              <a:rPr lang="en-US" dirty="0" err="1"/>
              <a:t>submit.csv</a:t>
            </a:r>
            <a:r>
              <a:rPr lang="en-US" dirty="0"/>
              <a:t>: A sample submission to be populated with predictions of classifier on </a:t>
            </a:r>
            <a:r>
              <a:rPr lang="en-US" dirty="0" err="1"/>
              <a:t>test.csv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Audio Recording Dec 13, 2020 at 5:08:18 PM" descr="Audio Recording Dec 13, 2020 at 5:08:18 PM">
            <a:hlinkClick r:id="" action="ppaction://media"/>
            <a:extLst>
              <a:ext uri="{FF2B5EF4-FFF2-40B4-BE49-F238E27FC236}">
                <a16:creationId xmlns:a16="http://schemas.microsoft.com/office/drawing/2014/main" id="{5D539A37-C5D3-2449-95BC-8D170CBCE8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765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8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3FA6B-692A-4B4C-A8C4-6FF900B1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Code Structure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395CE-E255-EA45-BFC7-E2EE3BDCF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9" t="-838" r="8073" b="6875"/>
          <a:stretch/>
        </p:blipFill>
        <p:spPr>
          <a:xfrm>
            <a:off x="1864295" y="1905000"/>
            <a:ext cx="8502577" cy="4495800"/>
          </a:xfrm>
          <a:prstGeom prst="rect">
            <a:avLst/>
          </a:prstGeom>
        </p:spPr>
      </p:pic>
      <p:pic>
        <p:nvPicPr>
          <p:cNvPr id="4" name="Audio Recording Dec 13, 2020 at 5:11:14 PM" descr="Audio Recording Dec 13, 2020 at 5:11:14 PM">
            <a:hlinkClick r:id="" action="ppaction://media"/>
            <a:extLst>
              <a:ext uri="{FF2B5EF4-FFF2-40B4-BE49-F238E27FC236}">
                <a16:creationId xmlns:a16="http://schemas.microsoft.com/office/drawing/2014/main" id="{85978AAB-76FC-0A4A-B826-C1DB0FA27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765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C444A5A-075D-9E48-AB45-ED01514B7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5" t="17500" r="11422" b="18667"/>
          <a:stretch/>
        </p:blipFill>
        <p:spPr>
          <a:xfrm>
            <a:off x="554339" y="491490"/>
            <a:ext cx="10795651" cy="5672994"/>
          </a:xfrm>
          <a:prstGeom prst="rect">
            <a:avLst/>
          </a:prstGeom>
        </p:spPr>
      </p:pic>
      <p:pic>
        <p:nvPicPr>
          <p:cNvPr id="6" name="Audio Recording Dec 13, 2020 at 5:12:17 PM" descr="Audio Recording Dec 13, 2020 at 5:12:17 PM">
            <a:hlinkClick r:id="" action="ppaction://media"/>
            <a:extLst>
              <a:ext uri="{FF2B5EF4-FFF2-40B4-BE49-F238E27FC236}">
                <a16:creationId xmlns:a16="http://schemas.microsoft.com/office/drawing/2014/main" id="{0F56BB27-9477-8349-AA92-84A824B98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FDDDB2-A880-B94E-B0E8-877D5E78D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187" t="17099" r="38755" b="24030"/>
          <a:stretch/>
        </p:blipFill>
        <p:spPr>
          <a:xfrm>
            <a:off x="1165860" y="274321"/>
            <a:ext cx="10001250" cy="5783580"/>
          </a:xfrm>
        </p:spPr>
      </p:pic>
      <p:pic>
        <p:nvPicPr>
          <p:cNvPr id="6" name="Audio Recording Dec 13, 2020 at 5:15:22 PM" descr="Audio Recording Dec 13, 2020 at 5:15:22 PM">
            <a:hlinkClick r:id="" action="ppaction://media"/>
            <a:extLst>
              <a:ext uri="{FF2B5EF4-FFF2-40B4-BE49-F238E27FC236}">
                <a16:creationId xmlns:a16="http://schemas.microsoft.com/office/drawing/2014/main" id="{F09277EC-1ECC-F045-B883-37C7A7733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74B32D-FE2A-4346-BB1E-EF998E4710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9" t="17668" r="6730" b="26770"/>
          <a:stretch/>
        </p:blipFill>
        <p:spPr>
          <a:xfrm>
            <a:off x="495180" y="285750"/>
            <a:ext cx="11269538" cy="5474970"/>
          </a:xfrm>
          <a:prstGeom prst="rect">
            <a:avLst/>
          </a:prstGeom>
        </p:spPr>
      </p:pic>
      <p:pic>
        <p:nvPicPr>
          <p:cNvPr id="11" name="Audio Recording Dec 13, 2020 at 5:16:40 PM" descr="Audio Recording Dec 13, 2020 at 5:16:40 PM">
            <a:hlinkClick r:id="" action="ppaction://media"/>
            <a:extLst>
              <a:ext uri="{FF2B5EF4-FFF2-40B4-BE49-F238E27FC236}">
                <a16:creationId xmlns:a16="http://schemas.microsoft.com/office/drawing/2014/main" id="{B4E5BF81-F5CE-2047-AE88-50F68E4D3D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4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3D2324"/>
      </a:dk2>
      <a:lt2>
        <a:srgbClr val="E2E3E8"/>
      </a:lt2>
      <a:accent1>
        <a:srgbClr val="B99E44"/>
      </a:accent1>
      <a:accent2>
        <a:srgbClr val="B56438"/>
      </a:accent2>
      <a:accent3>
        <a:srgbClr val="C64951"/>
      </a:accent3>
      <a:accent4>
        <a:srgbClr val="B53873"/>
      </a:accent4>
      <a:accent5>
        <a:srgbClr val="C649B9"/>
      </a:accent5>
      <a:accent6>
        <a:srgbClr val="8E38B5"/>
      </a:accent6>
      <a:hlink>
        <a:srgbClr val="BF3F9C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1119</Words>
  <Application>Microsoft Macintosh PowerPoint</Application>
  <PresentationFormat>Widescreen</PresentationFormat>
  <Paragraphs>290</Paragraphs>
  <Slides>38</Slides>
  <Notes>0</Notes>
  <HiddenSlides>0</HiddenSlides>
  <MMClips>37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Bookman Old Style</vt:lpstr>
      <vt:lpstr>Calibri</vt:lpstr>
      <vt:lpstr>Courier New</vt:lpstr>
      <vt:lpstr>Franklin Gothic Book</vt:lpstr>
      <vt:lpstr>Wingdings</vt:lpstr>
      <vt:lpstr>RetrospectVTI</vt:lpstr>
      <vt:lpstr>FAKE NEWS CLASSIFIER</vt:lpstr>
      <vt:lpstr>Overview/Objective</vt:lpstr>
      <vt:lpstr>Why Fake News Classifier?</vt:lpstr>
      <vt:lpstr>Technology/Libraries</vt:lpstr>
      <vt:lpstr>Dataset</vt:lpstr>
      <vt:lpstr>Code Structure</vt:lpstr>
      <vt:lpstr>PowerPoint Presentation</vt:lpstr>
      <vt:lpstr>PowerPoint Presentation</vt:lpstr>
      <vt:lpstr>PowerPoint Presentation</vt:lpstr>
      <vt:lpstr>PowerPoint Presentation</vt:lpstr>
      <vt:lpstr>Execution</vt:lpstr>
      <vt:lpstr>Data Analysis</vt:lpstr>
      <vt:lpstr>PowerPoint Presentation</vt:lpstr>
      <vt:lpstr>PowerPoint Presentation</vt:lpstr>
      <vt:lpstr>PowerPoint Presentation</vt:lpstr>
      <vt:lpstr>Preprocessing</vt:lpstr>
      <vt:lpstr>PowerPoint Presentation</vt:lpstr>
      <vt:lpstr>Feature Extraction</vt:lpstr>
      <vt:lpstr>Vectorization</vt:lpstr>
      <vt:lpstr>PowerPoint Presentation</vt:lpstr>
      <vt:lpstr>Model Training &amp; Tuning</vt:lpstr>
      <vt:lpstr>Naïve Bayes (Multinomial)</vt:lpstr>
      <vt:lpstr>PowerPoint Presentation</vt:lpstr>
      <vt:lpstr>Logistic Regression</vt:lpstr>
      <vt:lpstr>PowerPoint Presentation</vt:lpstr>
      <vt:lpstr>Support Vector Machines (Linear SVC)</vt:lpstr>
      <vt:lpstr>PowerPoint Presentation</vt:lpstr>
      <vt:lpstr>SGDC (Stochastic gradient descent Classifier) </vt:lpstr>
      <vt:lpstr>PowerPoint Presentation</vt:lpstr>
      <vt:lpstr>Decision Tree</vt:lpstr>
      <vt:lpstr>PowerPoint Presentation</vt:lpstr>
      <vt:lpstr>Performance Evaluation</vt:lpstr>
      <vt:lpstr>PowerPoint Presentation</vt:lpstr>
      <vt:lpstr>Final Model </vt:lpstr>
      <vt:lpstr>PowerPoint Presentation</vt:lpstr>
      <vt:lpstr>Tester</vt:lpstr>
      <vt:lpstr>Kaggle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CLASSIFIER</dc:title>
  <dc:creator>vijay bala</dc:creator>
  <cp:lastModifiedBy>vijay bala</cp:lastModifiedBy>
  <cp:revision>22</cp:revision>
  <dcterms:created xsi:type="dcterms:W3CDTF">2020-12-13T22:19:45Z</dcterms:created>
  <dcterms:modified xsi:type="dcterms:W3CDTF">2020-12-14T01:22:50Z</dcterms:modified>
</cp:coreProperties>
</file>